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Bold" panose="020B0604020202020204" charset="0"/>
      <p:regular r:id="rId10"/>
    </p:embeddedFont>
    <p:embeddedFont>
      <p:font typeface="Be Vietnam" panose="020B0604020202020204" charset="0"/>
      <p:regular r:id="rId11"/>
    </p:embeddedFont>
    <p:embeddedFont>
      <p:font typeface="Be Vietnam Ultra-Bold" panose="020B0604020202020204" charset="0"/>
      <p:regular r:id="rId12"/>
    </p:embeddedFont>
    <p:embeddedFont>
      <p:font typeface="Montserrat" panose="00000500000000000000" pitchFamily="2" charset="0"/>
      <p:regular r:id="rId13"/>
    </p:embeddedFont>
    <p:embeddedFont>
      <p:font typeface="Montserrat Medium" panose="00000600000000000000" pitchFamily="2" charset="0"/>
      <p:regular r:id="rId14"/>
    </p:embeddedFont>
    <p:embeddedFont>
      <p:font typeface="Quicksand" panose="020B0604020202020204" charset="0"/>
      <p:regular r:id="rId15"/>
    </p:embeddedFont>
    <p:embeddedFont>
      <p:font typeface="Quicksand Bold" panose="020B0604020202020204" charset="0"/>
      <p:regular r:id="rId16"/>
    </p:embeddedFont>
    <p:embeddedFont>
      <p:font typeface="Quicksand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txBody>
            <a:bodyPr/>
            <a:lstStyle/>
            <a:p>
              <a:endParaRPr lang="en-US"/>
            </a:p>
          </p:txBody>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txBody>
            <a:bodyPr/>
            <a:lstStyle/>
            <a:p>
              <a:endParaRPr lang="en-US"/>
            </a:p>
          </p:txBody>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219200" y="4384763"/>
            <a:ext cx="8853878" cy="1340251"/>
          </a:xfrm>
          <a:prstGeom prst="rect">
            <a:avLst/>
          </a:prstGeom>
        </p:spPr>
        <p:txBody>
          <a:bodyPr lIns="0" tIns="0" rIns="0" bIns="0" rtlCol="0" anchor="t">
            <a:spAutoFit/>
          </a:bodyPr>
          <a:lstStyle/>
          <a:p>
            <a:pPr marL="0" lvl="0" indent="0" algn="l">
              <a:lnSpc>
                <a:spcPts val="10015"/>
              </a:lnSpc>
            </a:pPr>
            <a:r>
              <a:rPr lang="en-US" sz="10015" b="1" spc="-420">
                <a:solidFill>
                  <a:srgbClr val="3139A8"/>
                </a:solidFill>
                <a:latin typeface="Be Vietnam Ultra-Bold"/>
                <a:ea typeface="Be Vietnam Ultra-Bold"/>
                <a:cs typeface="Be Vietnam Ultra-Bold"/>
                <a:sym typeface="Be Vietnam Ultra-Bold"/>
              </a:rPr>
              <a:t>UNIT TESTING</a:t>
            </a:r>
          </a:p>
        </p:txBody>
      </p:sp>
      <p:sp>
        <p:nvSpPr>
          <p:cNvPr id="10" name="TextBox 10"/>
          <p:cNvSpPr txBox="1"/>
          <p:nvPr/>
        </p:nvSpPr>
        <p:spPr>
          <a:xfrm>
            <a:off x="1219200" y="6626186"/>
            <a:ext cx="8398722" cy="723851"/>
          </a:xfrm>
          <a:prstGeom prst="rect">
            <a:avLst/>
          </a:prstGeom>
        </p:spPr>
        <p:txBody>
          <a:bodyPr lIns="0" tIns="0" rIns="0" bIns="0" rtlCol="0" anchor="t">
            <a:spAutoFit/>
          </a:bodyPr>
          <a:lstStyle/>
          <a:p>
            <a:pPr marL="0" lvl="0" indent="0" algn="l">
              <a:lnSpc>
                <a:spcPts val="5675"/>
              </a:lnSpc>
            </a:pPr>
            <a:r>
              <a:rPr lang="en-US" sz="5354" spc="-224">
                <a:solidFill>
                  <a:srgbClr val="3139A8"/>
                </a:solidFill>
                <a:latin typeface="Be Vietnam"/>
                <a:ea typeface="Be Vietnam"/>
                <a:cs typeface="Be Vietnam"/>
                <a:sym typeface="Be Vietnam"/>
              </a:rPr>
              <a:t>KIỂM THỬ ĐƠN VỊ </a:t>
            </a:r>
          </a:p>
        </p:txBody>
      </p:sp>
      <p:sp>
        <p:nvSpPr>
          <p:cNvPr id="11" name="TextBox 11"/>
          <p:cNvSpPr txBox="1"/>
          <p:nvPr/>
        </p:nvSpPr>
        <p:spPr>
          <a:xfrm>
            <a:off x="1219200" y="983107"/>
            <a:ext cx="8602534" cy="399923"/>
          </a:xfrm>
          <a:prstGeom prst="rect">
            <a:avLst/>
          </a:prstGeom>
        </p:spPr>
        <p:txBody>
          <a:bodyPr lIns="0" tIns="0" rIns="0" bIns="0" rtlCol="0" anchor="t">
            <a:spAutoFit/>
          </a:bodyPr>
          <a:lstStyle/>
          <a:p>
            <a:pPr marL="0" lvl="0" indent="0" algn="l">
              <a:lnSpc>
                <a:spcPts val="3136"/>
              </a:lnSpc>
              <a:spcBef>
                <a:spcPct val="0"/>
              </a:spcBef>
            </a:pPr>
            <a:r>
              <a:rPr lang="en-US" sz="2800" spc="-117">
                <a:solidFill>
                  <a:srgbClr val="090147"/>
                </a:solidFill>
                <a:latin typeface="Be Vietnam"/>
                <a:ea typeface="Be Vietnam"/>
                <a:cs typeface="Be Vietnam"/>
                <a:sym typeface="Be Vietnam"/>
              </a:rPr>
              <a:t>THỰC HIỆN BỞI: 3T TEAM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9945531" y="1486616"/>
            <a:ext cx="7313769" cy="7313769"/>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38996" r="-38996"/>
              </a:stretch>
            </a:blipFill>
          </p:spPr>
          <p:txBody>
            <a:bodyPr/>
            <a:lstStyle/>
            <a:p>
              <a:endParaRPr lang="en-US"/>
            </a:p>
          </p:txBody>
        </p:sp>
      </p:grpSp>
      <p:sp>
        <p:nvSpPr>
          <p:cNvPr id="4" name="TextBox 4"/>
          <p:cNvSpPr txBox="1"/>
          <p:nvPr/>
        </p:nvSpPr>
        <p:spPr>
          <a:xfrm>
            <a:off x="1219200" y="2890758"/>
            <a:ext cx="8385935" cy="1060451"/>
          </a:xfrm>
          <a:prstGeom prst="rect">
            <a:avLst/>
          </a:prstGeom>
        </p:spPr>
        <p:txBody>
          <a:bodyPr lIns="0" tIns="0" rIns="0" bIns="0" rtlCol="0" anchor="t">
            <a:spAutoFit/>
          </a:bodyPr>
          <a:lstStyle/>
          <a:p>
            <a:pPr marL="0" lvl="0" indent="0" algn="l">
              <a:lnSpc>
                <a:spcPts val="8000"/>
              </a:lnSpc>
            </a:pPr>
            <a:r>
              <a:rPr lang="en-US" sz="8000" b="1" spc="-336">
                <a:solidFill>
                  <a:srgbClr val="3139A8"/>
                </a:solidFill>
                <a:latin typeface="Be Vietnam Ultra-Bold"/>
                <a:ea typeface="Be Vietnam Ultra-Bold"/>
                <a:cs typeface="Be Vietnam Ultra-Bold"/>
                <a:sym typeface="Be Vietnam Ultra-Bold"/>
              </a:rPr>
              <a:t>GIỚI THIỆU</a:t>
            </a:r>
          </a:p>
        </p:txBody>
      </p:sp>
      <p:sp>
        <p:nvSpPr>
          <p:cNvPr id="5" name="TextBox 5"/>
          <p:cNvSpPr txBox="1"/>
          <p:nvPr/>
        </p:nvSpPr>
        <p:spPr>
          <a:xfrm>
            <a:off x="1219200" y="4273947"/>
            <a:ext cx="7570711" cy="4182619"/>
          </a:xfrm>
          <a:prstGeom prst="rect">
            <a:avLst/>
          </a:prstGeom>
        </p:spPr>
        <p:txBody>
          <a:bodyPr lIns="0" tIns="0" rIns="0" bIns="0" rtlCol="0" anchor="t">
            <a:spAutoFit/>
          </a:bodyPr>
          <a:lstStyle/>
          <a:p>
            <a:pPr marL="496567" lvl="1" indent="-248284" algn="l">
              <a:lnSpc>
                <a:spcPts val="3725"/>
              </a:lnSpc>
              <a:buFont typeface="Arial"/>
              <a:buChar char="•"/>
            </a:pPr>
            <a:r>
              <a:rPr lang="en-US" sz="2299" b="1">
                <a:solidFill>
                  <a:srgbClr val="3139A8"/>
                </a:solidFill>
                <a:latin typeface="Quicksand Medium"/>
                <a:ea typeface="Quicksand Medium"/>
                <a:cs typeface="Quicksand Medium"/>
                <a:sym typeface="Quicksand Medium"/>
              </a:rPr>
              <a:t>Unit Testing là một kỹ thuật kiểm thử phần mềm trong đó từng đơn vị nhỏ nhất của mã nguồn, thường là các hàm, phương thức hoặc lớp, được kiểm tra độc lập để đảm bảo hoạt động chính xác.</a:t>
            </a:r>
          </a:p>
          <a:p>
            <a:pPr algn="l">
              <a:lnSpc>
                <a:spcPts val="3725"/>
              </a:lnSpc>
            </a:pPr>
            <a:endParaRPr lang="en-US" sz="2299" b="1">
              <a:solidFill>
                <a:srgbClr val="3139A8"/>
              </a:solidFill>
              <a:latin typeface="Quicksand Medium"/>
              <a:ea typeface="Quicksand Medium"/>
              <a:cs typeface="Quicksand Medium"/>
              <a:sym typeface="Quicksand Medium"/>
            </a:endParaRPr>
          </a:p>
          <a:p>
            <a:pPr marL="496567" lvl="1" indent="-248284" algn="l">
              <a:lnSpc>
                <a:spcPts val="3725"/>
              </a:lnSpc>
              <a:buFont typeface="Arial"/>
              <a:buChar char="•"/>
            </a:pPr>
            <a:r>
              <a:rPr lang="en-US" sz="2299" b="1">
                <a:solidFill>
                  <a:srgbClr val="3139A8"/>
                </a:solidFill>
                <a:latin typeface="Quicksand Medium"/>
                <a:ea typeface="Quicksand Medium"/>
                <a:cs typeface="Quicksand Medium"/>
                <a:sym typeface="Quicksand Medium"/>
              </a:rPr>
              <a:t>Mục tiêu của Unit Testing là phát hiện và sửa lỗi sớm ngay từ giai đoạn phát triển, giúp nâng cao chất lượng phần mềm và giảm chi phí bảo trì sau này.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83782" r="-54773"/>
              </a:stretch>
            </a:blipFill>
          </p:spPr>
          <p:txBody>
            <a:bodyPr/>
            <a:lstStyle/>
            <a:p>
              <a:endParaRPr lang="en-US"/>
            </a:p>
          </p:txBody>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txBody>
            <a:bodyPr/>
            <a:lstStyle/>
            <a:p>
              <a:endParaRPr lang="en-US"/>
            </a:p>
          </p:txBody>
        </p:sp>
      </p:grpSp>
      <p:sp>
        <p:nvSpPr>
          <p:cNvPr id="5" name="TextBox 5"/>
          <p:cNvSpPr txBox="1"/>
          <p:nvPr/>
        </p:nvSpPr>
        <p:spPr>
          <a:xfrm>
            <a:off x="758065" y="1688810"/>
            <a:ext cx="8385935" cy="2034540"/>
          </a:xfrm>
          <a:prstGeom prst="rect">
            <a:avLst/>
          </a:prstGeom>
        </p:spPr>
        <p:txBody>
          <a:bodyPr lIns="0" tIns="0" rIns="0" bIns="0" rtlCol="0" anchor="t">
            <a:spAutoFit/>
          </a:bodyPr>
          <a:lstStyle/>
          <a:p>
            <a:pPr marL="0" lvl="0" indent="0" algn="l">
              <a:lnSpc>
                <a:spcPts val="7979"/>
              </a:lnSpc>
            </a:pPr>
            <a:r>
              <a:rPr lang="en-US" sz="6999" b="1" spc="-293">
                <a:solidFill>
                  <a:srgbClr val="3139A8"/>
                </a:solidFill>
                <a:latin typeface="Be Vietnam Ultra-Bold"/>
                <a:ea typeface="Be Vietnam Ultra-Bold"/>
                <a:cs typeface="Be Vietnam Ultra-Bold"/>
                <a:sym typeface="Be Vietnam Ultra-Bold"/>
              </a:rPr>
              <a:t>LỢI ÍCH CỦA UNIT TESTING</a:t>
            </a:r>
          </a:p>
        </p:txBody>
      </p:sp>
      <p:sp>
        <p:nvSpPr>
          <p:cNvPr id="6" name="TextBox 6"/>
          <p:cNvSpPr txBox="1"/>
          <p:nvPr/>
        </p:nvSpPr>
        <p:spPr>
          <a:xfrm>
            <a:off x="527246" y="4022018"/>
            <a:ext cx="9007404" cy="5481967"/>
          </a:xfrm>
          <a:prstGeom prst="rect">
            <a:avLst/>
          </a:prstGeom>
        </p:spPr>
        <p:txBody>
          <a:bodyPr lIns="0" tIns="0" rIns="0" bIns="0" rtlCol="0" anchor="t">
            <a:spAutoFit/>
          </a:bodyPr>
          <a:lstStyle/>
          <a:p>
            <a:pPr marL="492713" lvl="1" indent="-246357" algn="l">
              <a:lnSpc>
                <a:spcPts val="3697"/>
              </a:lnSpc>
              <a:buFont typeface="Arial"/>
              <a:buChar char="•"/>
            </a:pPr>
            <a:r>
              <a:rPr lang="en-US" sz="2282" b="1">
                <a:solidFill>
                  <a:srgbClr val="3139A8"/>
                </a:solidFill>
                <a:latin typeface="Quicksand Bold"/>
                <a:ea typeface="Quicksand Bold"/>
                <a:cs typeface="Quicksand Bold"/>
                <a:sym typeface="Quicksand Bold"/>
              </a:rPr>
              <a:t>Phát hiện lỗi sớm và giảm chi phí sửa chữa: </a:t>
            </a:r>
            <a:r>
              <a:rPr lang="en-US" sz="2282">
                <a:solidFill>
                  <a:srgbClr val="3139A8"/>
                </a:solidFill>
                <a:latin typeface="Quicksand"/>
                <a:ea typeface="Quicksand"/>
                <a:cs typeface="Quicksand"/>
                <a:sym typeface="Quicksand"/>
              </a:rPr>
              <a:t>Unit Testing giúp phát hiện lỗi trong quá trình phát triển, tiết kiệm chi phí sửa chữa sau này.</a:t>
            </a:r>
          </a:p>
          <a:p>
            <a:pPr marL="492713" lvl="1" indent="-246357" algn="l">
              <a:lnSpc>
                <a:spcPts val="3697"/>
              </a:lnSpc>
              <a:buFont typeface="Arial"/>
              <a:buChar char="•"/>
            </a:pPr>
            <a:r>
              <a:rPr lang="en-US" sz="2282" b="1">
                <a:solidFill>
                  <a:srgbClr val="3139A8"/>
                </a:solidFill>
                <a:latin typeface="Quicksand Bold"/>
                <a:ea typeface="Quicksand Bold"/>
                <a:cs typeface="Quicksand Bold"/>
                <a:sym typeface="Quicksand Bold"/>
              </a:rPr>
              <a:t>Tăng chất lượng phần mềm: </a:t>
            </a:r>
            <a:r>
              <a:rPr lang="en-US" sz="2282">
                <a:solidFill>
                  <a:srgbClr val="3139A8"/>
                </a:solidFill>
                <a:latin typeface="Quicksand"/>
                <a:ea typeface="Quicksand"/>
                <a:cs typeface="Quicksand"/>
                <a:sym typeface="Quicksand"/>
              </a:rPr>
              <a:t>Đảm bảo tính chính xác và ổn định của các đơn vị mã nguồn.</a:t>
            </a:r>
          </a:p>
          <a:p>
            <a:pPr marL="492713" lvl="1" indent="-246357" algn="l">
              <a:lnSpc>
                <a:spcPts val="3697"/>
              </a:lnSpc>
              <a:buFont typeface="Arial"/>
              <a:buChar char="•"/>
            </a:pPr>
            <a:r>
              <a:rPr lang="en-US" sz="2282" b="1">
                <a:solidFill>
                  <a:srgbClr val="3139A8"/>
                </a:solidFill>
                <a:latin typeface="Quicksand Bold"/>
                <a:ea typeface="Quicksand Bold"/>
                <a:cs typeface="Quicksand Bold"/>
                <a:sym typeface="Quicksand Bold"/>
              </a:rPr>
              <a:t>An toàn khi tái cấu trúc và mở rộng hệ thống: </a:t>
            </a:r>
            <a:r>
              <a:rPr lang="en-US" sz="2282">
                <a:solidFill>
                  <a:srgbClr val="3139A8"/>
                </a:solidFill>
                <a:latin typeface="Quicksand"/>
                <a:ea typeface="Quicksand"/>
                <a:cs typeface="Quicksand"/>
                <a:sym typeface="Quicksand"/>
              </a:rPr>
              <a:t>Kiểm thử giúp thay đổi mã nguồn mà không ảnh hưởng đến tính năng hiện tại.</a:t>
            </a:r>
          </a:p>
          <a:p>
            <a:pPr marL="492713" lvl="1" indent="-246357" algn="l">
              <a:lnSpc>
                <a:spcPts val="3697"/>
              </a:lnSpc>
              <a:buFont typeface="Arial"/>
              <a:buChar char="•"/>
            </a:pPr>
            <a:r>
              <a:rPr lang="en-US" sz="2282" b="1">
                <a:solidFill>
                  <a:srgbClr val="3139A8"/>
                </a:solidFill>
                <a:latin typeface="Quicksand Bold"/>
                <a:ea typeface="Quicksand Bold"/>
                <a:cs typeface="Quicksand Bold"/>
                <a:sym typeface="Quicksand Bold"/>
              </a:rPr>
              <a:t>Hỗ trợ tích hợp CI/CD và tự động hóa: </a:t>
            </a:r>
            <a:r>
              <a:rPr lang="en-US" sz="2282">
                <a:solidFill>
                  <a:srgbClr val="3139A8"/>
                </a:solidFill>
                <a:latin typeface="Quicksand"/>
                <a:ea typeface="Quicksand"/>
                <a:cs typeface="Quicksand"/>
                <a:sym typeface="Quicksand"/>
              </a:rPr>
              <a:t>Giúp kiểm tra tự động và đảm bảo phần mềm luôn ổn định khi có thay đổi.</a:t>
            </a:r>
          </a:p>
          <a:p>
            <a:pPr marL="492713" lvl="1" indent="-246357" algn="l">
              <a:lnSpc>
                <a:spcPts val="3697"/>
              </a:lnSpc>
              <a:buFont typeface="Arial"/>
              <a:buChar char="•"/>
            </a:pPr>
            <a:r>
              <a:rPr lang="en-US" sz="2282" b="1">
                <a:solidFill>
                  <a:srgbClr val="3139A8"/>
                </a:solidFill>
                <a:latin typeface="Quicksand Bold"/>
                <a:ea typeface="Quicksand Bold"/>
                <a:cs typeface="Quicksand Bold"/>
                <a:sym typeface="Quicksand Bold"/>
              </a:rPr>
              <a:t>Dễ dàng bảo trì và cải tiến mã nguồn: </a:t>
            </a:r>
            <a:r>
              <a:rPr lang="en-US" sz="2282">
                <a:solidFill>
                  <a:srgbClr val="3139A8"/>
                </a:solidFill>
                <a:latin typeface="Quicksand"/>
                <a:ea typeface="Quicksand"/>
                <a:cs typeface="Quicksand"/>
                <a:sym typeface="Quicksand"/>
              </a:rPr>
              <a:t>Giúp lập trình viên duy trì và mở rộng phần mềm mà không lo gặp phải lỗi cũ.</a:t>
            </a:r>
          </a:p>
          <a:p>
            <a:pPr algn="l">
              <a:lnSpc>
                <a:spcPts val="3214"/>
              </a:lnSpc>
            </a:pPr>
            <a:endParaRPr lang="en-US" sz="2282">
              <a:solidFill>
                <a:srgbClr val="3139A8"/>
              </a:solidFill>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2100950" y="3258150"/>
            <a:ext cx="3823681" cy="5394502"/>
            <a:chOff x="0" y="0"/>
            <a:chExt cx="966960" cy="1364200"/>
          </a:xfrm>
        </p:grpSpPr>
        <p:sp>
          <p:nvSpPr>
            <p:cNvPr id="3" name="Freeform 3"/>
            <p:cNvSpPr/>
            <p:nvPr/>
          </p:nvSpPr>
          <p:spPr>
            <a:xfrm>
              <a:off x="0" y="0"/>
              <a:ext cx="966960" cy="1364200"/>
            </a:xfrm>
            <a:custGeom>
              <a:avLst/>
              <a:gdLst/>
              <a:ahLst/>
              <a:cxnLst/>
              <a:rect l="l" t="t" r="r" b="b"/>
              <a:pathLst>
                <a:path w="966960" h="1364200">
                  <a:moveTo>
                    <a:pt x="0" y="0"/>
                  </a:moveTo>
                  <a:lnTo>
                    <a:pt x="966960" y="0"/>
                  </a:lnTo>
                  <a:lnTo>
                    <a:pt x="966960" y="1364200"/>
                  </a:lnTo>
                  <a:lnTo>
                    <a:pt x="0" y="1364200"/>
                  </a:lnTo>
                  <a:close/>
                </a:path>
              </a:pathLst>
            </a:custGeom>
            <a:solidFill>
              <a:srgbClr val="5383FF"/>
            </a:solidFill>
          </p:spPr>
          <p:txBody>
            <a:bodyPr/>
            <a:lstStyle/>
            <a:p>
              <a:endParaRPr lang="en-US"/>
            </a:p>
          </p:txBody>
        </p:sp>
        <p:sp>
          <p:nvSpPr>
            <p:cNvPr id="4" name="TextBox 4"/>
            <p:cNvSpPr txBox="1"/>
            <p:nvPr/>
          </p:nvSpPr>
          <p:spPr>
            <a:xfrm>
              <a:off x="0" y="19050"/>
              <a:ext cx="966960" cy="1345150"/>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100950" y="781962"/>
            <a:ext cx="13892731" cy="2070101"/>
          </a:xfrm>
          <a:prstGeom prst="rect">
            <a:avLst/>
          </a:prstGeom>
        </p:spPr>
        <p:txBody>
          <a:bodyPr lIns="0" tIns="0" rIns="0" bIns="0" rtlCol="0" anchor="t">
            <a:spAutoFit/>
          </a:bodyPr>
          <a:lstStyle/>
          <a:p>
            <a:pPr marL="0" lvl="0" indent="0" algn="ctr">
              <a:lnSpc>
                <a:spcPts val="8000"/>
              </a:lnSpc>
            </a:pPr>
            <a:r>
              <a:rPr lang="en-US" sz="8000" b="1" spc="-336">
                <a:solidFill>
                  <a:srgbClr val="3139A8"/>
                </a:solidFill>
                <a:latin typeface="Be Vietnam Ultra-Bold"/>
                <a:ea typeface="Be Vietnam Ultra-Bold"/>
                <a:cs typeface="Be Vietnam Ultra-Bold"/>
                <a:sym typeface="Be Vietnam Ultra-Bold"/>
              </a:rPr>
              <a:t>CÁC NGUYÊN TẮC ĐỂ VIẾT TỐT UNIT TESTING</a:t>
            </a:r>
          </a:p>
        </p:txBody>
      </p:sp>
      <p:sp>
        <p:nvSpPr>
          <p:cNvPr id="6" name="TextBox 6"/>
          <p:cNvSpPr txBox="1"/>
          <p:nvPr/>
        </p:nvSpPr>
        <p:spPr>
          <a:xfrm>
            <a:off x="2496721" y="3499768"/>
            <a:ext cx="3032141" cy="417195"/>
          </a:xfrm>
          <a:prstGeom prst="rect">
            <a:avLst/>
          </a:prstGeom>
        </p:spPr>
        <p:txBody>
          <a:bodyPr lIns="0" tIns="0" rIns="0" bIns="0" rtlCol="0" anchor="t">
            <a:spAutoFit/>
          </a:bodyPr>
          <a:lstStyle/>
          <a:p>
            <a:pPr algn="ctr">
              <a:lnSpc>
                <a:spcPts val="3090"/>
              </a:lnSpc>
            </a:pPr>
            <a:r>
              <a:rPr lang="en-US" sz="3000" b="1">
                <a:solidFill>
                  <a:srgbClr val="FFFFFF"/>
                </a:solidFill>
                <a:latin typeface="Arimo Bold"/>
                <a:ea typeface="Arimo Bold"/>
                <a:cs typeface="Arimo Bold"/>
                <a:sym typeface="Arimo Bold"/>
              </a:rPr>
              <a:t>FIRST Principles</a:t>
            </a:r>
          </a:p>
        </p:txBody>
      </p:sp>
      <p:sp>
        <p:nvSpPr>
          <p:cNvPr id="7" name="TextBox 7"/>
          <p:cNvSpPr txBox="1"/>
          <p:nvPr/>
        </p:nvSpPr>
        <p:spPr>
          <a:xfrm>
            <a:off x="2230590" y="4292248"/>
            <a:ext cx="3298271" cy="4403217"/>
          </a:xfrm>
          <a:prstGeom prst="rect">
            <a:avLst/>
          </a:prstGeom>
        </p:spPr>
        <p:txBody>
          <a:bodyPr lIns="0" tIns="0" rIns="0" bIns="0" rtlCol="0" anchor="t">
            <a:spAutoFit/>
          </a:bodyPr>
          <a:lstStyle/>
          <a:p>
            <a:pPr marL="302259" lvl="1" indent="-151129" algn="just">
              <a:lnSpc>
                <a:spcPts val="2183"/>
              </a:lnSpc>
              <a:buFont typeface="Arial"/>
              <a:buChar char="•"/>
            </a:pPr>
            <a:r>
              <a:rPr lang="en-US" sz="1399" b="1">
                <a:solidFill>
                  <a:srgbClr val="FFFFFF"/>
                </a:solidFill>
                <a:latin typeface="Montserrat Medium"/>
                <a:ea typeface="Montserrat Medium"/>
                <a:cs typeface="Montserrat Medium"/>
                <a:sym typeface="Montserrat Medium"/>
              </a:rPr>
              <a:t>Fast: </a:t>
            </a:r>
            <a:r>
              <a:rPr lang="en-US" sz="1399">
                <a:solidFill>
                  <a:srgbClr val="FFFFFF"/>
                </a:solidFill>
                <a:latin typeface="Montserrat"/>
                <a:ea typeface="Montserrat"/>
                <a:cs typeface="Montserrat"/>
                <a:sym typeface="Montserrat"/>
              </a:rPr>
              <a:t>Unit test chạy nhanh.</a:t>
            </a:r>
          </a:p>
          <a:p>
            <a:pPr algn="just">
              <a:lnSpc>
                <a:spcPts val="2183"/>
              </a:lnSpc>
            </a:pPr>
            <a:endParaRPr lang="en-US" sz="1399">
              <a:solidFill>
                <a:srgbClr val="FFFFFF"/>
              </a:solidFill>
              <a:latin typeface="Montserrat"/>
              <a:ea typeface="Montserrat"/>
              <a:cs typeface="Montserrat"/>
              <a:sym typeface="Montserrat"/>
            </a:endParaRPr>
          </a:p>
          <a:p>
            <a:pPr marL="302259" lvl="1" indent="-151129" algn="just">
              <a:lnSpc>
                <a:spcPts val="2183"/>
              </a:lnSpc>
              <a:buFont typeface="Arial"/>
              <a:buChar char="•"/>
            </a:pPr>
            <a:r>
              <a:rPr lang="en-US" sz="1399" b="1">
                <a:solidFill>
                  <a:srgbClr val="FFFFFF"/>
                </a:solidFill>
                <a:latin typeface="Montserrat Medium"/>
                <a:ea typeface="Montserrat Medium"/>
                <a:cs typeface="Montserrat Medium"/>
                <a:sym typeface="Montserrat Medium"/>
              </a:rPr>
              <a:t>Independent: </a:t>
            </a:r>
            <a:r>
              <a:rPr lang="en-US" sz="1399">
                <a:solidFill>
                  <a:srgbClr val="FFFFFF"/>
                </a:solidFill>
                <a:latin typeface="Montserrat"/>
                <a:ea typeface="Montserrat"/>
                <a:cs typeface="Montserrat"/>
                <a:sym typeface="Montserrat"/>
              </a:rPr>
              <a:t>Mỗi test phải độc lập, không phụ thuộc vào test khác.</a:t>
            </a:r>
          </a:p>
          <a:p>
            <a:pPr algn="just">
              <a:lnSpc>
                <a:spcPts val="2183"/>
              </a:lnSpc>
            </a:pPr>
            <a:endParaRPr lang="en-US" sz="1399">
              <a:solidFill>
                <a:srgbClr val="FFFFFF"/>
              </a:solidFill>
              <a:latin typeface="Montserrat"/>
              <a:ea typeface="Montserrat"/>
              <a:cs typeface="Montserrat"/>
              <a:sym typeface="Montserrat"/>
            </a:endParaRPr>
          </a:p>
          <a:p>
            <a:pPr marL="302259" lvl="1" indent="-151129" algn="just">
              <a:lnSpc>
                <a:spcPts val="2183"/>
              </a:lnSpc>
              <a:buFont typeface="Arial"/>
              <a:buChar char="•"/>
            </a:pPr>
            <a:r>
              <a:rPr lang="en-US" sz="1399" b="1">
                <a:solidFill>
                  <a:srgbClr val="FFFFFF"/>
                </a:solidFill>
                <a:latin typeface="Montserrat Medium"/>
                <a:ea typeface="Montserrat Medium"/>
                <a:cs typeface="Montserrat Medium"/>
                <a:sym typeface="Montserrat Medium"/>
              </a:rPr>
              <a:t>Repeatable: </a:t>
            </a:r>
            <a:r>
              <a:rPr lang="en-US" sz="1399">
                <a:solidFill>
                  <a:srgbClr val="FFFFFF"/>
                </a:solidFill>
                <a:latin typeface="Montserrat"/>
                <a:ea typeface="Montserrat"/>
                <a:cs typeface="Montserrat"/>
                <a:sym typeface="Montserrat"/>
              </a:rPr>
              <a:t>Test có thể chạy lại được và cho kết quả giống nhau.</a:t>
            </a:r>
          </a:p>
          <a:p>
            <a:pPr algn="just">
              <a:lnSpc>
                <a:spcPts val="2183"/>
              </a:lnSpc>
            </a:pPr>
            <a:endParaRPr lang="en-US" sz="1399">
              <a:solidFill>
                <a:srgbClr val="FFFFFF"/>
              </a:solidFill>
              <a:latin typeface="Montserrat"/>
              <a:ea typeface="Montserrat"/>
              <a:cs typeface="Montserrat"/>
              <a:sym typeface="Montserrat"/>
            </a:endParaRPr>
          </a:p>
          <a:p>
            <a:pPr marL="302259" lvl="1" indent="-151129" algn="just">
              <a:lnSpc>
                <a:spcPts val="2183"/>
              </a:lnSpc>
              <a:buFont typeface="Arial"/>
              <a:buChar char="•"/>
            </a:pPr>
            <a:r>
              <a:rPr lang="en-US" sz="1399" b="1">
                <a:solidFill>
                  <a:srgbClr val="FFFFFF"/>
                </a:solidFill>
                <a:latin typeface="Montserrat Medium"/>
                <a:ea typeface="Montserrat Medium"/>
                <a:cs typeface="Montserrat Medium"/>
                <a:sym typeface="Montserrat Medium"/>
              </a:rPr>
              <a:t>Self-validating: </a:t>
            </a:r>
            <a:r>
              <a:rPr lang="en-US" sz="1399">
                <a:solidFill>
                  <a:srgbClr val="FFFFFF"/>
                </a:solidFill>
                <a:latin typeface="Montserrat"/>
                <a:ea typeface="Montserrat"/>
                <a:cs typeface="Montserrat"/>
                <a:sym typeface="Montserrat"/>
              </a:rPr>
              <a:t>Test có thể tự kiểm tra đúng/sai mà không cần sự can thiệp thủ công.</a:t>
            </a:r>
          </a:p>
          <a:p>
            <a:pPr algn="just">
              <a:lnSpc>
                <a:spcPts val="2183"/>
              </a:lnSpc>
            </a:pPr>
            <a:endParaRPr lang="en-US" sz="1399">
              <a:solidFill>
                <a:srgbClr val="FFFFFF"/>
              </a:solidFill>
              <a:latin typeface="Montserrat"/>
              <a:ea typeface="Montserrat"/>
              <a:cs typeface="Montserrat"/>
              <a:sym typeface="Montserrat"/>
            </a:endParaRPr>
          </a:p>
          <a:p>
            <a:pPr marL="302259" lvl="1" indent="-151129" algn="just">
              <a:lnSpc>
                <a:spcPts val="2183"/>
              </a:lnSpc>
              <a:buFont typeface="Arial"/>
              <a:buChar char="•"/>
            </a:pPr>
            <a:r>
              <a:rPr lang="en-US" sz="1399" b="1">
                <a:solidFill>
                  <a:srgbClr val="FFFFFF"/>
                </a:solidFill>
                <a:latin typeface="Montserrat Medium"/>
                <a:ea typeface="Montserrat Medium"/>
                <a:cs typeface="Montserrat Medium"/>
                <a:sym typeface="Montserrat Medium"/>
              </a:rPr>
              <a:t>Timely: </a:t>
            </a:r>
            <a:r>
              <a:rPr lang="en-US" sz="1399">
                <a:solidFill>
                  <a:srgbClr val="FFFFFF"/>
                </a:solidFill>
                <a:latin typeface="Montserrat"/>
                <a:ea typeface="Montserrat"/>
                <a:cs typeface="Montserrat"/>
                <a:sym typeface="Montserrat"/>
              </a:rPr>
              <a:t>Viết test trước hoặc cùng lúc với mã nguồn chính.</a:t>
            </a:r>
          </a:p>
          <a:p>
            <a:pPr algn="ctr">
              <a:lnSpc>
                <a:spcPts val="2183"/>
              </a:lnSpc>
            </a:pPr>
            <a:endParaRPr lang="en-US" sz="1399">
              <a:solidFill>
                <a:srgbClr val="FFFFFF"/>
              </a:solidFill>
              <a:latin typeface="Montserrat"/>
              <a:ea typeface="Montserrat"/>
              <a:cs typeface="Montserrat"/>
              <a:sym typeface="Montserrat"/>
            </a:endParaRPr>
          </a:p>
        </p:txBody>
      </p:sp>
      <p:grpSp>
        <p:nvGrpSpPr>
          <p:cNvPr id="8" name="Group 8"/>
          <p:cNvGrpSpPr/>
          <p:nvPr/>
        </p:nvGrpSpPr>
        <p:grpSpPr>
          <a:xfrm>
            <a:off x="6700007" y="3258150"/>
            <a:ext cx="4505283" cy="5394502"/>
            <a:chOff x="0" y="0"/>
            <a:chExt cx="1139329" cy="1364200"/>
          </a:xfrm>
        </p:grpSpPr>
        <p:sp>
          <p:nvSpPr>
            <p:cNvPr id="9" name="Freeform 9"/>
            <p:cNvSpPr/>
            <p:nvPr/>
          </p:nvSpPr>
          <p:spPr>
            <a:xfrm>
              <a:off x="0" y="0"/>
              <a:ext cx="1139329" cy="1364200"/>
            </a:xfrm>
            <a:custGeom>
              <a:avLst/>
              <a:gdLst/>
              <a:ahLst/>
              <a:cxnLst/>
              <a:rect l="l" t="t" r="r" b="b"/>
              <a:pathLst>
                <a:path w="1139329" h="1364200">
                  <a:moveTo>
                    <a:pt x="0" y="0"/>
                  </a:moveTo>
                  <a:lnTo>
                    <a:pt x="1139329" y="0"/>
                  </a:lnTo>
                  <a:lnTo>
                    <a:pt x="1139329" y="1364200"/>
                  </a:lnTo>
                  <a:lnTo>
                    <a:pt x="0" y="1364200"/>
                  </a:lnTo>
                  <a:close/>
                </a:path>
              </a:pathLst>
            </a:custGeom>
            <a:solidFill>
              <a:srgbClr val="3139A8"/>
            </a:solidFill>
          </p:spPr>
          <p:txBody>
            <a:bodyPr/>
            <a:lstStyle/>
            <a:p>
              <a:endParaRPr lang="en-US"/>
            </a:p>
          </p:txBody>
        </p:sp>
        <p:sp>
          <p:nvSpPr>
            <p:cNvPr id="10" name="TextBox 10"/>
            <p:cNvSpPr txBox="1"/>
            <p:nvPr/>
          </p:nvSpPr>
          <p:spPr>
            <a:xfrm>
              <a:off x="0" y="19050"/>
              <a:ext cx="1139329" cy="1345150"/>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6927115" y="3499768"/>
            <a:ext cx="3994338" cy="417195"/>
          </a:xfrm>
          <a:prstGeom prst="rect">
            <a:avLst/>
          </a:prstGeom>
        </p:spPr>
        <p:txBody>
          <a:bodyPr lIns="0" tIns="0" rIns="0" bIns="0" rtlCol="0" anchor="t">
            <a:spAutoFit/>
          </a:bodyPr>
          <a:lstStyle/>
          <a:p>
            <a:pPr algn="ctr">
              <a:lnSpc>
                <a:spcPts val="3089"/>
              </a:lnSpc>
            </a:pPr>
            <a:r>
              <a:rPr lang="en-US" sz="2999" b="1">
                <a:solidFill>
                  <a:srgbClr val="FFFFFF"/>
                </a:solidFill>
                <a:latin typeface="Arimo Bold"/>
                <a:ea typeface="Arimo Bold"/>
                <a:cs typeface="Arimo Bold"/>
                <a:sym typeface="Arimo Bold"/>
              </a:rPr>
              <a:t>Arrange - Act - Assert</a:t>
            </a:r>
          </a:p>
        </p:txBody>
      </p:sp>
      <p:sp>
        <p:nvSpPr>
          <p:cNvPr id="12" name="TextBox 12"/>
          <p:cNvSpPr txBox="1"/>
          <p:nvPr/>
        </p:nvSpPr>
        <p:spPr>
          <a:xfrm>
            <a:off x="6927115" y="4292248"/>
            <a:ext cx="3994338" cy="2193417"/>
          </a:xfrm>
          <a:prstGeom prst="rect">
            <a:avLst/>
          </a:prstGeom>
        </p:spPr>
        <p:txBody>
          <a:bodyPr lIns="0" tIns="0" rIns="0" bIns="0" rtlCol="0" anchor="t">
            <a:spAutoFit/>
          </a:bodyPr>
          <a:lstStyle/>
          <a:p>
            <a:pPr marL="302261" lvl="1" indent="-151130" algn="l">
              <a:lnSpc>
                <a:spcPts val="2184"/>
              </a:lnSpc>
              <a:buFont typeface="Arial"/>
              <a:buChar char="•"/>
            </a:pPr>
            <a:r>
              <a:rPr lang="en-US" sz="1400" b="1">
                <a:solidFill>
                  <a:srgbClr val="FFFFFF"/>
                </a:solidFill>
                <a:latin typeface="Montserrat Medium"/>
                <a:ea typeface="Montserrat Medium"/>
                <a:cs typeface="Montserrat Medium"/>
                <a:sym typeface="Montserrat Medium"/>
              </a:rPr>
              <a:t>Arrange: </a:t>
            </a:r>
            <a:r>
              <a:rPr lang="en-US" sz="1400">
                <a:solidFill>
                  <a:srgbClr val="FFFFFF"/>
                </a:solidFill>
                <a:latin typeface="Montserrat"/>
                <a:ea typeface="Montserrat"/>
                <a:cs typeface="Montserrat"/>
                <a:sym typeface="Montserrat"/>
              </a:rPr>
              <a:t>Chuẩn bị dữ liệu đầu vào.</a:t>
            </a:r>
          </a:p>
          <a:p>
            <a:pPr algn="l">
              <a:lnSpc>
                <a:spcPts val="2184"/>
              </a:lnSpc>
            </a:pPr>
            <a:endParaRPr lang="en-US" sz="1400">
              <a:solidFill>
                <a:srgbClr val="FFFFFF"/>
              </a:solidFill>
              <a:latin typeface="Montserrat"/>
              <a:ea typeface="Montserrat"/>
              <a:cs typeface="Montserrat"/>
              <a:sym typeface="Montserrat"/>
            </a:endParaRPr>
          </a:p>
          <a:p>
            <a:pPr marL="302261" lvl="1" indent="-151130" algn="l">
              <a:lnSpc>
                <a:spcPts val="2184"/>
              </a:lnSpc>
              <a:buFont typeface="Arial"/>
              <a:buChar char="•"/>
            </a:pPr>
            <a:r>
              <a:rPr lang="en-US" sz="1400" b="1">
                <a:solidFill>
                  <a:srgbClr val="FFFFFF"/>
                </a:solidFill>
                <a:latin typeface="Montserrat Medium"/>
                <a:ea typeface="Montserrat Medium"/>
                <a:cs typeface="Montserrat Medium"/>
                <a:sym typeface="Montserrat Medium"/>
              </a:rPr>
              <a:t>Act: T</a:t>
            </a:r>
            <a:r>
              <a:rPr lang="en-US" sz="1400">
                <a:solidFill>
                  <a:srgbClr val="FFFFFF"/>
                </a:solidFill>
                <a:latin typeface="Montserrat"/>
                <a:ea typeface="Montserrat"/>
                <a:cs typeface="Montserrat"/>
                <a:sym typeface="Montserrat"/>
              </a:rPr>
              <a:t>hực hiện hành động (gọi hàm cần kiểm tra).</a:t>
            </a:r>
          </a:p>
          <a:p>
            <a:pPr algn="l">
              <a:lnSpc>
                <a:spcPts val="2184"/>
              </a:lnSpc>
            </a:pPr>
            <a:endParaRPr lang="en-US" sz="1400">
              <a:solidFill>
                <a:srgbClr val="FFFFFF"/>
              </a:solidFill>
              <a:latin typeface="Montserrat"/>
              <a:ea typeface="Montserrat"/>
              <a:cs typeface="Montserrat"/>
              <a:sym typeface="Montserrat"/>
            </a:endParaRPr>
          </a:p>
          <a:p>
            <a:pPr marL="302261" lvl="1" indent="-151130" algn="l">
              <a:lnSpc>
                <a:spcPts val="2184"/>
              </a:lnSpc>
              <a:buFont typeface="Arial"/>
              <a:buChar char="•"/>
            </a:pPr>
            <a:r>
              <a:rPr lang="en-US" sz="1400" b="1">
                <a:solidFill>
                  <a:srgbClr val="FFFFFF"/>
                </a:solidFill>
                <a:latin typeface="Montserrat Medium"/>
                <a:ea typeface="Montserrat Medium"/>
                <a:cs typeface="Montserrat Medium"/>
                <a:sym typeface="Montserrat Medium"/>
              </a:rPr>
              <a:t>Assert: </a:t>
            </a:r>
            <a:r>
              <a:rPr lang="en-US" sz="1400">
                <a:solidFill>
                  <a:srgbClr val="FFFFFF"/>
                </a:solidFill>
                <a:latin typeface="Montserrat"/>
                <a:ea typeface="Montserrat"/>
                <a:cs typeface="Montserrat"/>
                <a:sym typeface="Montserrat"/>
              </a:rPr>
              <a:t>Kiểm tra kết quả trả về để đảm bảo tính đúng đắn.</a:t>
            </a:r>
          </a:p>
          <a:p>
            <a:pPr algn="ctr">
              <a:lnSpc>
                <a:spcPts val="2184"/>
              </a:lnSpc>
            </a:pPr>
            <a:endParaRPr lang="en-US" sz="1400">
              <a:solidFill>
                <a:srgbClr val="FFFFFF"/>
              </a:solidFill>
              <a:latin typeface="Montserrat"/>
              <a:ea typeface="Montserrat"/>
              <a:cs typeface="Montserrat"/>
              <a:sym typeface="Montserrat"/>
            </a:endParaRPr>
          </a:p>
        </p:txBody>
      </p:sp>
      <p:grpSp>
        <p:nvGrpSpPr>
          <p:cNvPr id="13" name="Group 13"/>
          <p:cNvGrpSpPr/>
          <p:nvPr/>
        </p:nvGrpSpPr>
        <p:grpSpPr>
          <a:xfrm>
            <a:off x="11923937" y="3258150"/>
            <a:ext cx="4069744" cy="5394502"/>
            <a:chOff x="0" y="0"/>
            <a:chExt cx="1029186" cy="1364200"/>
          </a:xfrm>
        </p:grpSpPr>
        <p:sp>
          <p:nvSpPr>
            <p:cNvPr id="14" name="Freeform 14"/>
            <p:cNvSpPr/>
            <p:nvPr/>
          </p:nvSpPr>
          <p:spPr>
            <a:xfrm>
              <a:off x="0" y="0"/>
              <a:ext cx="1029186" cy="1364200"/>
            </a:xfrm>
            <a:custGeom>
              <a:avLst/>
              <a:gdLst/>
              <a:ahLst/>
              <a:cxnLst/>
              <a:rect l="l" t="t" r="r" b="b"/>
              <a:pathLst>
                <a:path w="1029186" h="1364200">
                  <a:moveTo>
                    <a:pt x="0" y="0"/>
                  </a:moveTo>
                  <a:lnTo>
                    <a:pt x="1029186" y="0"/>
                  </a:lnTo>
                  <a:lnTo>
                    <a:pt x="1029186" y="1364200"/>
                  </a:lnTo>
                  <a:lnTo>
                    <a:pt x="0" y="1364200"/>
                  </a:lnTo>
                  <a:close/>
                </a:path>
              </a:pathLst>
            </a:custGeom>
            <a:solidFill>
              <a:srgbClr val="5383FF"/>
            </a:solidFill>
          </p:spPr>
          <p:txBody>
            <a:bodyPr/>
            <a:lstStyle/>
            <a:p>
              <a:endParaRPr lang="en-US"/>
            </a:p>
          </p:txBody>
        </p:sp>
        <p:sp>
          <p:nvSpPr>
            <p:cNvPr id="15" name="TextBox 15"/>
            <p:cNvSpPr txBox="1"/>
            <p:nvPr/>
          </p:nvSpPr>
          <p:spPr>
            <a:xfrm>
              <a:off x="0" y="19050"/>
              <a:ext cx="1029186" cy="1345150"/>
            </a:xfrm>
            <a:prstGeom prst="rect">
              <a:avLst/>
            </a:prstGeom>
          </p:spPr>
          <p:txBody>
            <a:bodyPr lIns="50800" tIns="50800" rIns="50800" bIns="50800" rtlCol="0" anchor="ctr"/>
            <a:lstStyle/>
            <a:p>
              <a:pPr algn="ctr">
                <a:lnSpc>
                  <a:spcPts val="2266"/>
                </a:lnSpc>
              </a:pPr>
              <a:endParaRPr/>
            </a:p>
          </p:txBody>
        </p:sp>
      </p:grpSp>
      <p:sp>
        <p:nvSpPr>
          <p:cNvPr id="16" name="TextBox 16"/>
          <p:cNvSpPr txBox="1"/>
          <p:nvPr/>
        </p:nvSpPr>
        <p:spPr>
          <a:xfrm>
            <a:off x="12077606" y="3499768"/>
            <a:ext cx="3762406" cy="417195"/>
          </a:xfrm>
          <a:prstGeom prst="rect">
            <a:avLst/>
          </a:prstGeom>
        </p:spPr>
        <p:txBody>
          <a:bodyPr lIns="0" tIns="0" rIns="0" bIns="0" rtlCol="0" anchor="t">
            <a:spAutoFit/>
          </a:bodyPr>
          <a:lstStyle/>
          <a:p>
            <a:pPr algn="ctr">
              <a:lnSpc>
                <a:spcPts val="3090"/>
              </a:lnSpc>
            </a:pPr>
            <a:r>
              <a:rPr lang="en-US" sz="3000" b="1">
                <a:solidFill>
                  <a:srgbClr val="FFFFFF"/>
                </a:solidFill>
                <a:latin typeface="Arimo Bold"/>
                <a:ea typeface="Arimo Bold"/>
                <a:cs typeface="Arimo Bold"/>
                <a:sym typeface="Arimo Bold"/>
              </a:rPr>
              <a:t>Dễ đọc và dễ bảo trì</a:t>
            </a:r>
          </a:p>
        </p:txBody>
      </p:sp>
      <p:sp>
        <p:nvSpPr>
          <p:cNvPr id="17" name="TextBox 17"/>
          <p:cNvSpPr txBox="1"/>
          <p:nvPr/>
        </p:nvSpPr>
        <p:spPr>
          <a:xfrm>
            <a:off x="12077606" y="4292248"/>
            <a:ext cx="3209004" cy="1942059"/>
          </a:xfrm>
          <a:prstGeom prst="rect">
            <a:avLst/>
          </a:prstGeom>
        </p:spPr>
        <p:txBody>
          <a:bodyPr lIns="0" tIns="0" rIns="0" bIns="0" rtlCol="0" anchor="t">
            <a:spAutoFit/>
          </a:bodyPr>
          <a:lstStyle/>
          <a:p>
            <a:pPr marL="302261" lvl="1" indent="-151130" algn="l">
              <a:lnSpc>
                <a:spcPts val="2184"/>
              </a:lnSpc>
              <a:buFont typeface="Arial"/>
              <a:buChar char="•"/>
            </a:pPr>
            <a:r>
              <a:rPr lang="en-US" sz="1400" b="1">
                <a:solidFill>
                  <a:srgbClr val="FFFFFF"/>
                </a:solidFill>
                <a:latin typeface="Montserrat Medium"/>
                <a:ea typeface="Montserrat Medium"/>
                <a:cs typeface="Montserrat Medium"/>
                <a:sym typeface="Montserrat Medium"/>
              </a:rPr>
              <a:t>Tránh viết test phức tạp, dễ hiểu và dễ bảo trì.</a:t>
            </a:r>
          </a:p>
          <a:p>
            <a:pPr algn="l">
              <a:lnSpc>
                <a:spcPts val="2184"/>
              </a:lnSpc>
            </a:pPr>
            <a:endParaRPr lang="en-US" sz="1400" b="1">
              <a:solidFill>
                <a:srgbClr val="FFFFFF"/>
              </a:solidFill>
              <a:latin typeface="Montserrat Medium"/>
              <a:ea typeface="Montserrat Medium"/>
              <a:cs typeface="Montserrat Medium"/>
              <a:sym typeface="Montserrat Medium"/>
            </a:endParaRPr>
          </a:p>
          <a:p>
            <a:pPr marL="302261" lvl="1" indent="-151130" algn="l">
              <a:lnSpc>
                <a:spcPts val="2184"/>
              </a:lnSpc>
              <a:buFont typeface="Arial"/>
              <a:buChar char="•"/>
            </a:pPr>
            <a:r>
              <a:rPr lang="en-US" sz="1400" b="1">
                <a:solidFill>
                  <a:srgbClr val="FFFFFF"/>
                </a:solidFill>
                <a:latin typeface="Montserrat Medium"/>
                <a:ea typeface="Montserrat Medium"/>
                <a:cs typeface="Montserrat Medium"/>
                <a:sym typeface="Montserrat Medium"/>
              </a:rPr>
              <a:t>Đặt tên hàm test rõ ràng, mô tả chính xác hành vi mà test kiểm tra.</a:t>
            </a:r>
          </a:p>
          <a:p>
            <a:pPr algn="ctr">
              <a:lnSpc>
                <a:spcPts val="2437"/>
              </a:lnSpc>
            </a:pPr>
            <a:endParaRPr lang="en-US" sz="1400" b="1">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1028700" y="591257"/>
            <a:ext cx="9010737" cy="2034540"/>
          </a:xfrm>
          <a:prstGeom prst="rect">
            <a:avLst/>
          </a:prstGeom>
        </p:spPr>
        <p:txBody>
          <a:bodyPr lIns="0" tIns="0" rIns="0" bIns="0" rtlCol="0" anchor="t">
            <a:spAutoFit/>
          </a:bodyPr>
          <a:lstStyle/>
          <a:p>
            <a:pPr marL="0" lvl="0" indent="0" algn="l">
              <a:lnSpc>
                <a:spcPts val="7979"/>
              </a:lnSpc>
            </a:pPr>
            <a:r>
              <a:rPr lang="en-US" sz="6999" b="1" spc="-293">
                <a:solidFill>
                  <a:srgbClr val="FFFFFF"/>
                </a:solidFill>
                <a:latin typeface="Be Vietnam Ultra-Bold"/>
                <a:ea typeface="Be Vietnam Ultra-Bold"/>
                <a:cs typeface="Be Vietnam Ultra-Bold"/>
                <a:sym typeface="Be Vietnam Ultra-Bold"/>
              </a:rPr>
              <a:t>CÔNG CỤ VÀ FRAMEWORK PHỔ BIẾN</a:t>
            </a:r>
          </a:p>
        </p:txBody>
      </p:sp>
      <p:sp>
        <p:nvSpPr>
          <p:cNvPr id="3" name="TextBox 3"/>
          <p:cNvSpPr txBox="1"/>
          <p:nvPr/>
        </p:nvSpPr>
        <p:spPr>
          <a:xfrm>
            <a:off x="1028700" y="3212644"/>
            <a:ext cx="7570711" cy="2871978"/>
          </a:xfrm>
          <a:prstGeom prst="rect">
            <a:avLst/>
          </a:prstGeom>
        </p:spPr>
        <p:txBody>
          <a:bodyPr lIns="0" tIns="0" rIns="0" bIns="0" rtlCol="0" anchor="t">
            <a:spAutoFit/>
          </a:bodyPr>
          <a:lstStyle/>
          <a:p>
            <a:pPr algn="l">
              <a:lnSpc>
                <a:spcPts val="3401"/>
              </a:lnSpc>
            </a:pPr>
            <a:r>
              <a:rPr lang="en-US" sz="2099" b="1">
                <a:solidFill>
                  <a:srgbClr val="FFDE59"/>
                </a:solidFill>
                <a:latin typeface="Quicksand Medium"/>
                <a:ea typeface="Quicksand Medium"/>
                <a:cs typeface="Quicksand Medium"/>
                <a:sym typeface="Quicksand Medium"/>
              </a:rPr>
              <a:t>Dành cho từng ngôn ngữ:</a:t>
            </a:r>
          </a:p>
          <a:p>
            <a:pPr marL="431799" lvl="1" indent="-215899" algn="l">
              <a:lnSpc>
                <a:spcPts val="3239"/>
              </a:lnSpc>
              <a:buFont typeface="Arial"/>
              <a:buChar char="•"/>
            </a:pPr>
            <a:r>
              <a:rPr lang="en-US" sz="1999" b="1">
                <a:solidFill>
                  <a:srgbClr val="FFFFFF"/>
                </a:solidFill>
                <a:latin typeface="Quicksand Medium"/>
                <a:ea typeface="Quicksand Medium"/>
                <a:cs typeface="Quicksand Medium"/>
                <a:sym typeface="Quicksand Medium"/>
              </a:rPr>
              <a:t>Java/Kotlin: JUnit, TestNG</a:t>
            </a:r>
          </a:p>
          <a:p>
            <a:pPr marL="431799" lvl="1" indent="-215899" algn="l">
              <a:lnSpc>
                <a:spcPts val="3239"/>
              </a:lnSpc>
              <a:buFont typeface="Arial"/>
              <a:buChar char="•"/>
            </a:pPr>
            <a:r>
              <a:rPr lang="en-US" sz="1999" b="1">
                <a:solidFill>
                  <a:srgbClr val="FFFFFF"/>
                </a:solidFill>
                <a:latin typeface="Quicksand Medium"/>
                <a:ea typeface="Quicksand Medium"/>
                <a:cs typeface="Quicksand Medium"/>
                <a:sym typeface="Quicksand Medium"/>
              </a:rPr>
              <a:t>JavaScript/TypeScript: Jest, Mocha, Jasmine</a:t>
            </a:r>
          </a:p>
          <a:p>
            <a:pPr marL="431799" lvl="1" indent="-215899" algn="l">
              <a:lnSpc>
                <a:spcPts val="3239"/>
              </a:lnSpc>
              <a:buFont typeface="Arial"/>
              <a:buChar char="•"/>
            </a:pPr>
            <a:r>
              <a:rPr lang="en-US" sz="1999" b="1">
                <a:solidFill>
                  <a:srgbClr val="FFFFFF"/>
                </a:solidFill>
                <a:latin typeface="Quicksand Medium"/>
                <a:ea typeface="Quicksand Medium"/>
                <a:cs typeface="Quicksand Medium"/>
                <a:sym typeface="Quicksand Medium"/>
              </a:rPr>
              <a:t>Python: PyTest, Unittest</a:t>
            </a:r>
          </a:p>
          <a:p>
            <a:pPr marL="431799" lvl="1" indent="-215899" algn="l">
              <a:lnSpc>
                <a:spcPts val="3239"/>
              </a:lnSpc>
              <a:buFont typeface="Arial"/>
              <a:buChar char="•"/>
            </a:pPr>
            <a:r>
              <a:rPr lang="en-US" sz="1999" b="1">
                <a:solidFill>
                  <a:srgbClr val="FFFFFF"/>
                </a:solidFill>
                <a:latin typeface="Quicksand Medium"/>
                <a:ea typeface="Quicksand Medium"/>
                <a:cs typeface="Quicksand Medium"/>
                <a:sym typeface="Quicksand Medium"/>
              </a:rPr>
              <a:t>C#: NUnit, xUnit</a:t>
            </a:r>
          </a:p>
          <a:p>
            <a:pPr marL="431799" lvl="1" indent="-215899" algn="l">
              <a:lnSpc>
                <a:spcPts val="3239"/>
              </a:lnSpc>
              <a:buFont typeface="Arial"/>
              <a:buChar char="•"/>
            </a:pPr>
            <a:r>
              <a:rPr lang="en-US" sz="1999" b="1">
                <a:solidFill>
                  <a:srgbClr val="FFFFFF"/>
                </a:solidFill>
                <a:latin typeface="Quicksand Medium"/>
                <a:ea typeface="Quicksand Medium"/>
                <a:cs typeface="Quicksand Medium"/>
                <a:sym typeface="Quicksand Medium"/>
              </a:rPr>
              <a:t>PHP: PHPUnit</a:t>
            </a:r>
          </a:p>
          <a:p>
            <a:pPr algn="l">
              <a:lnSpc>
                <a:spcPts val="3239"/>
              </a:lnSpc>
            </a:pPr>
            <a:endParaRPr lang="en-US" sz="1999" b="1">
              <a:solidFill>
                <a:srgbClr val="FFFFFF"/>
              </a:solidFill>
              <a:latin typeface="Quicksand Medium"/>
              <a:ea typeface="Quicksand Medium"/>
              <a:cs typeface="Quicksand Medium"/>
              <a:sym typeface="Quicksand Medium"/>
            </a:endParaRPr>
          </a:p>
        </p:txBody>
      </p:sp>
      <p:sp>
        <p:nvSpPr>
          <p:cNvPr id="4" name="TextBox 4"/>
          <p:cNvSpPr txBox="1"/>
          <p:nvPr/>
        </p:nvSpPr>
        <p:spPr>
          <a:xfrm>
            <a:off x="1028700" y="5972989"/>
            <a:ext cx="7570711" cy="1250061"/>
          </a:xfrm>
          <a:prstGeom prst="rect">
            <a:avLst/>
          </a:prstGeom>
        </p:spPr>
        <p:txBody>
          <a:bodyPr lIns="0" tIns="0" rIns="0" bIns="0" rtlCol="0" anchor="t">
            <a:spAutoFit/>
          </a:bodyPr>
          <a:lstStyle/>
          <a:p>
            <a:pPr algn="l">
              <a:lnSpc>
                <a:spcPts val="3563"/>
              </a:lnSpc>
            </a:pPr>
            <a:r>
              <a:rPr lang="en-US" sz="2199" b="1">
                <a:solidFill>
                  <a:srgbClr val="FFDE59"/>
                </a:solidFill>
                <a:latin typeface="Quicksand Medium"/>
                <a:ea typeface="Quicksand Medium"/>
                <a:cs typeface="Quicksand Medium"/>
                <a:sym typeface="Quicksand Medium"/>
              </a:rPr>
              <a:t>Tích hợp với CI/CD:</a:t>
            </a:r>
          </a:p>
          <a:p>
            <a:pPr marL="431799" lvl="1" indent="-215899" algn="l">
              <a:lnSpc>
                <a:spcPts val="3239"/>
              </a:lnSpc>
              <a:buFont typeface="Arial"/>
              <a:buChar char="•"/>
            </a:pPr>
            <a:r>
              <a:rPr lang="en-US" sz="1999" b="1">
                <a:solidFill>
                  <a:srgbClr val="FFFFFF"/>
                </a:solidFill>
                <a:latin typeface="Quicksand Medium"/>
                <a:ea typeface="Quicksand Medium"/>
                <a:cs typeface="Quicksand Medium"/>
                <a:sym typeface="Quicksand Medium"/>
              </a:rPr>
              <a:t>Jenkins, GitHub Actions, GitLab CI/CD</a:t>
            </a:r>
          </a:p>
          <a:p>
            <a:pPr algn="l">
              <a:lnSpc>
                <a:spcPts val="3239"/>
              </a:lnSpc>
            </a:pPr>
            <a:endParaRPr lang="en-US" sz="1999" b="1">
              <a:solidFill>
                <a:srgbClr val="FFFFFF"/>
              </a:solidFill>
              <a:latin typeface="Quicksand Medium"/>
              <a:ea typeface="Quicksand Medium"/>
              <a:cs typeface="Quicksand Medium"/>
              <a:sym typeface="Quicksand Medium"/>
            </a:endParaRPr>
          </a:p>
        </p:txBody>
      </p:sp>
      <p:sp>
        <p:nvSpPr>
          <p:cNvPr id="5" name="Freeform 5"/>
          <p:cNvSpPr/>
          <p:nvPr/>
        </p:nvSpPr>
        <p:spPr>
          <a:xfrm>
            <a:off x="8221831" y="3751986"/>
            <a:ext cx="5809129" cy="4114800"/>
          </a:xfrm>
          <a:custGeom>
            <a:avLst/>
            <a:gdLst/>
            <a:ahLst/>
            <a:cxnLst/>
            <a:rect l="l" t="t" r="r" b="b"/>
            <a:pathLst>
              <a:path w="5809129" h="4114800">
                <a:moveTo>
                  <a:pt x="0" y="0"/>
                </a:moveTo>
                <a:lnTo>
                  <a:pt x="5809130" y="0"/>
                </a:lnTo>
                <a:lnTo>
                  <a:pt x="5809130" y="4114800"/>
                </a:lnTo>
                <a:lnTo>
                  <a:pt x="0" y="411480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8221831" y="3212644"/>
            <a:ext cx="4448126" cy="411861"/>
          </a:xfrm>
          <a:prstGeom prst="rect">
            <a:avLst/>
          </a:prstGeom>
        </p:spPr>
        <p:txBody>
          <a:bodyPr lIns="0" tIns="0" rIns="0" bIns="0" rtlCol="0" anchor="t">
            <a:spAutoFit/>
          </a:bodyPr>
          <a:lstStyle/>
          <a:p>
            <a:pPr algn="l">
              <a:lnSpc>
                <a:spcPts val="3402"/>
              </a:lnSpc>
            </a:pPr>
            <a:r>
              <a:rPr lang="en-US" sz="2100" b="1">
                <a:solidFill>
                  <a:srgbClr val="FFDE59"/>
                </a:solidFill>
                <a:latin typeface="Quicksand Bold"/>
                <a:ea typeface="Quicksand Bold"/>
                <a:cs typeface="Quicksand Bold"/>
                <a:sym typeface="Quicksand Bold"/>
              </a:rPr>
              <a:t>Ví dụ với JUnit (Java/Kotlin):</a:t>
            </a:r>
          </a:p>
        </p:txBody>
      </p:sp>
      <p:sp>
        <p:nvSpPr>
          <p:cNvPr id="7" name="TextBox 7"/>
          <p:cNvSpPr txBox="1"/>
          <p:nvPr/>
        </p:nvSpPr>
        <p:spPr>
          <a:xfrm>
            <a:off x="8221831" y="7643990"/>
            <a:ext cx="7570711" cy="2052828"/>
          </a:xfrm>
          <a:prstGeom prst="rect">
            <a:avLst/>
          </a:prstGeom>
        </p:spPr>
        <p:txBody>
          <a:bodyPr lIns="0" tIns="0" rIns="0" bIns="0" rtlCol="0" anchor="t">
            <a:spAutoFit/>
          </a:bodyPr>
          <a:lstStyle/>
          <a:p>
            <a:pPr algn="l">
              <a:lnSpc>
                <a:spcPts val="3401"/>
              </a:lnSpc>
            </a:pPr>
            <a:endParaRPr/>
          </a:p>
          <a:p>
            <a:pPr algn="l">
              <a:lnSpc>
                <a:spcPts val="3239"/>
              </a:lnSpc>
            </a:pPr>
            <a:r>
              <a:rPr lang="en-US" sz="1999" b="1">
                <a:solidFill>
                  <a:srgbClr val="FFFFFF"/>
                </a:solidFill>
                <a:latin typeface="Quicksand Medium"/>
                <a:ea typeface="Quicksand Medium"/>
                <a:cs typeface="Quicksand Medium"/>
                <a:sym typeface="Quicksand Medium"/>
              </a:rPr>
              <a:t>Unit Test trên kiểm tra xem hàm </a:t>
            </a:r>
            <a:r>
              <a:rPr lang="en-US" sz="1999" b="1">
                <a:solidFill>
                  <a:srgbClr val="FFDE59"/>
                </a:solidFill>
                <a:latin typeface="Quicksand Medium"/>
                <a:ea typeface="Quicksand Medium"/>
                <a:cs typeface="Quicksand Medium"/>
                <a:sym typeface="Quicksand Medium"/>
              </a:rPr>
              <a:t>sum()</a:t>
            </a:r>
            <a:r>
              <a:rPr lang="en-US" sz="1999" b="1">
                <a:solidFill>
                  <a:srgbClr val="FFFFFF"/>
                </a:solidFill>
                <a:latin typeface="Quicksand Medium"/>
                <a:ea typeface="Quicksand Medium"/>
                <a:cs typeface="Quicksand Medium"/>
                <a:sym typeface="Quicksand Medium"/>
              </a:rPr>
              <a:t> có trả về kết quả chính xác hay không bằng cách so sánh giá trị mong đợi với giá trị thực tế. Nếu kết quả sai, test sẽ thất bại.</a:t>
            </a:r>
          </a:p>
          <a:p>
            <a:pPr algn="l">
              <a:lnSpc>
                <a:spcPts val="3239"/>
              </a:lnSpc>
            </a:pPr>
            <a:endParaRPr lang="en-US" sz="1999" b="1">
              <a:solidFill>
                <a:srgbClr val="FFFFFF"/>
              </a:solidFill>
              <a:latin typeface="Quicksand Medium"/>
              <a:ea typeface="Quicksand Medium"/>
              <a:cs typeface="Quicksand Medium"/>
              <a:sym typeface="Quicksa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60215" y="187212"/>
            <a:ext cx="9069297" cy="2223134"/>
          </a:xfrm>
          <a:prstGeom prst="rect">
            <a:avLst/>
          </a:prstGeom>
        </p:spPr>
        <p:txBody>
          <a:bodyPr lIns="0" tIns="0" rIns="0" bIns="0" rtlCol="0" anchor="t">
            <a:spAutoFit/>
          </a:bodyPr>
          <a:lstStyle/>
          <a:p>
            <a:pPr marL="0" lvl="0" indent="0" algn="l">
              <a:lnSpc>
                <a:spcPts val="8820"/>
              </a:lnSpc>
            </a:pPr>
            <a:r>
              <a:rPr lang="en-US" sz="7000" b="1" spc="-294">
                <a:solidFill>
                  <a:srgbClr val="3139A8"/>
                </a:solidFill>
                <a:latin typeface="Be Vietnam Ultra-Bold"/>
                <a:ea typeface="Be Vietnam Ultra-Bold"/>
                <a:cs typeface="Be Vietnam Ultra-Bold"/>
                <a:sym typeface="Be Vietnam Ultra-Bold"/>
              </a:rPr>
              <a:t>UNIT TEST: KIỂM TRA SỐ CHIA HẾT CHO 3</a:t>
            </a:r>
          </a:p>
        </p:txBody>
      </p:sp>
      <p:sp>
        <p:nvSpPr>
          <p:cNvPr id="3" name="TextBox 3"/>
          <p:cNvSpPr txBox="1"/>
          <p:nvPr/>
        </p:nvSpPr>
        <p:spPr>
          <a:xfrm>
            <a:off x="1060215" y="6224865"/>
            <a:ext cx="4448126" cy="448818"/>
          </a:xfrm>
          <a:prstGeom prst="rect">
            <a:avLst/>
          </a:prstGeom>
        </p:spPr>
        <p:txBody>
          <a:bodyPr lIns="0" tIns="0" rIns="0" bIns="0" rtlCol="0" anchor="t">
            <a:spAutoFit/>
          </a:bodyPr>
          <a:lstStyle/>
          <a:p>
            <a:pPr algn="l">
              <a:lnSpc>
                <a:spcPts val="3725"/>
              </a:lnSpc>
            </a:pPr>
            <a:r>
              <a:rPr lang="en-US" sz="2299" b="1">
                <a:solidFill>
                  <a:srgbClr val="3139A8"/>
                </a:solidFill>
                <a:latin typeface="Quicksand Bold"/>
                <a:ea typeface="Quicksand Bold"/>
                <a:cs typeface="Quicksand Bold"/>
                <a:sym typeface="Quicksand Bold"/>
              </a:rPr>
              <a:t>Code cần test:</a:t>
            </a:r>
          </a:p>
        </p:txBody>
      </p:sp>
      <p:sp>
        <p:nvSpPr>
          <p:cNvPr id="4" name="Freeform 4"/>
          <p:cNvSpPr/>
          <p:nvPr/>
        </p:nvSpPr>
        <p:spPr>
          <a:xfrm>
            <a:off x="1060215" y="6841542"/>
            <a:ext cx="5588553" cy="1707603"/>
          </a:xfrm>
          <a:custGeom>
            <a:avLst/>
            <a:gdLst/>
            <a:ahLst/>
            <a:cxnLst/>
            <a:rect l="l" t="t" r="r" b="b"/>
            <a:pathLst>
              <a:path w="5588553" h="1707603">
                <a:moveTo>
                  <a:pt x="0" y="0"/>
                </a:moveTo>
                <a:lnTo>
                  <a:pt x="5588554" y="0"/>
                </a:lnTo>
                <a:lnTo>
                  <a:pt x="5588554" y="1707603"/>
                </a:lnTo>
                <a:lnTo>
                  <a:pt x="0" y="1707603"/>
                </a:lnTo>
                <a:lnTo>
                  <a:pt x="0" y="0"/>
                </a:lnTo>
                <a:close/>
              </a:path>
            </a:pathLst>
          </a:custGeom>
          <a:blipFill>
            <a:blip r:embed="rId2"/>
            <a:stretch>
              <a:fillRect t="-349" b="-349"/>
            </a:stretch>
          </a:blipFill>
        </p:spPr>
        <p:txBody>
          <a:bodyPr/>
          <a:lstStyle/>
          <a:p>
            <a:endParaRPr lang="en-US"/>
          </a:p>
        </p:txBody>
      </p:sp>
      <p:sp>
        <p:nvSpPr>
          <p:cNvPr id="5" name="TextBox 5"/>
          <p:cNvSpPr txBox="1"/>
          <p:nvPr/>
        </p:nvSpPr>
        <p:spPr>
          <a:xfrm>
            <a:off x="9036095" y="2679822"/>
            <a:ext cx="4448126" cy="448818"/>
          </a:xfrm>
          <a:prstGeom prst="rect">
            <a:avLst/>
          </a:prstGeom>
        </p:spPr>
        <p:txBody>
          <a:bodyPr lIns="0" tIns="0" rIns="0" bIns="0" rtlCol="0" anchor="t">
            <a:spAutoFit/>
          </a:bodyPr>
          <a:lstStyle/>
          <a:p>
            <a:pPr algn="l">
              <a:lnSpc>
                <a:spcPts val="3725"/>
              </a:lnSpc>
            </a:pPr>
            <a:r>
              <a:rPr lang="en-US" sz="2299" b="1">
                <a:solidFill>
                  <a:srgbClr val="3139A8"/>
                </a:solidFill>
                <a:latin typeface="Quicksand Bold"/>
                <a:ea typeface="Quicksand Bold"/>
                <a:cs typeface="Quicksand Bold"/>
                <a:sym typeface="Quicksand Bold"/>
              </a:rPr>
              <a:t>Unit Test với JUnit:</a:t>
            </a:r>
          </a:p>
        </p:txBody>
      </p:sp>
      <p:sp>
        <p:nvSpPr>
          <p:cNvPr id="6" name="TextBox 6"/>
          <p:cNvSpPr txBox="1"/>
          <p:nvPr/>
        </p:nvSpPr>
        <p:spPr>
          <a:xfrm>
            <a:off x="9036095" y="7253432"/>
            <a:ext cx="7938709" cy="2708529"/>
          </a:xfrm>
          <a:prstGeom prst="rect">
            <a:avLst/>
          </a:prstGeom>
        </p:spPr>
        <p:txBody>
          <a:bodyPr lIns="0" tIns="0" rIns="0" bIns="0" rtlCol="0" anchor="t">
            <a:spAutoFit/>
          </a:bodyPr>
          <a:lstStyle/>
          <a:p>
            <a:pPr algn="l">
              <a:lnSpc>
                <a:spcPts val="3077"/>
              </a:lnSpc>
            </a:pPr>
            <a:r>
              <a:rPr lang="en-US" sz="1899" b="1">
                <a:solidFill>
                  <a:srgbClr val="3139A8"/>
                </a:solidFill>
                <a:latin typeface="Quicksand Bold"/>
                <a:ea typeface="Quicksand Bold"/>
                <a:cs typeface="Quicksand Bold"/>
                <a:sym typeface="Quicksand Bold"/>
              </a:rPr>
              <a:t>Cách hoạt động của Unit Test</a:t>
            </a:r>
          </a:p>
          <a:p>
            <a:pPr marL="410209" lvl="1" indent="-205105" algn="l">
              <a:lnSpc>
                <a:spcPts val="3077"/>
              </a:lnSpc>
              <a:buFont typeface="Arial"/>
              <a:buChar char="•"/>
            </a:pPr>
            <a:r>
              <a:rPr lang="en-US" sz="1899" b="1">
                <a:solidFill>
                  <a:srgbClr val="3139A8"/>
                </a:solidFill>
                <a:latin typeface="Quicksand Bold"/>
                <a:ea typeface="Quicksand Bold"/>
                <a:cs typeface="Quicksand Bold"/>
                <a:sym typeface="Quicksand Bold"/>
              </a:rPr>
              <a:t> Arrange – Chuẩn bị: </a:t>
            </a:r>
            <a:r>
              <a:rPr lang="en-US" sz="1899">
                <a:solidFill>
                  <a:srgbClr val="3139A8"/>
                </a:solidFill>
                <a:latin typeface="Quicksand"/>
                <a:ea typeface="Quicksand"/>
                <a:cs typeface="Quicksand"/>
                <a:sym typeface="Quicksand"/>
              </a:rPr>
              <a:t>Gọi hàm </a:t>
            </a:r>
            <a:r>
              <a:rPr lang="en-US" sz="1899" b="1">
                <a:solidFill>
                  <a:srgbClr val="3139A8"/>
                </a:solidFill>
                <a:latin typeface="Quicksand Bold"/>
                <a:ea typeface="Quicksand Bold"/>
                <a:cs typeface="Quicksand Bold"/>
                <a:sym typeface="Quicksand Bold"/>
              </a:rPr>
              <a:t>isDivisibleBy3()</a:t>
            </a:r>
            <a:r>
              <a:rPr lang="en-US" sz="1899">
                <a:solidFill>
                  <a:srgbClr val="3139A8"/>
                </a:solidFill>
                <a:latin typeface="Quicksand"/>
                <a:ea typeface="Quicksand"/>
                <a:cs typeface="Quicksand"/>
                <a:sym typeface="Quicksand"/>
              </a:rPr>
              <a:t> với các số cụ thể</a:t>
            </a:r>
            <a:r>
              <a:rPr lang="en-US" sz="1899" b="1">
                <a:solidFill>
                  <a:srgbClr val="3139A8"/>
                </a:solidFill>
                <a:latin typeface="Quicksand Bold"/>
                <a:ea typeface="Quicksand Bold"/>
                <a:cs typeface="Quicksand Bold"/>
                <a:sym typeface="Quicksand Bold"/>
              </a:rPr>
              <a:t>.</a:t>
            </a:r>
          </a:p>
          <a:p>
            <a:pPr marL="410209" lvl="1" indent="-205105" algn="l">
              <a:lnSpc>
                <a:spcPts val="3077"/>
              </a:lnSpc>
              <a:buFont typeface="Arial"/>
              <a:buChar char="•"/>
            </a:pPr>
            <a:r>
              <a:rPr lang="en-US" sz="1899" b="1">
                <a:solidFill>
                  <a:srgbClr val="3139A8"/>
                </a:solidFill>
                <a:latin typeface="Quicksand Bold"/>
                <a:ea typeface="Quicksand Bold"/>
                <a:cs typeface="Quicksand Bold"/>
                <a:sym typeface="Quicksand Bold"/>
              </a:rPr>
              <a:t> Act – Thực thi: </a:t>
            </a:r>
            <a:r>
              <a:rPr lang="en-US" sz="1899">
                <a:solidFill>
                  <a:srgbClr val="3139A8"/>
                </a:solidFill>
                <a:latin typeface="Quicksand"/>
                <a:ea typeface="Quicksand"/>
                <a:cs typeface="Quicksand"/>
                <a:sym typeface="Quicksand"/>
              </a:rPr>
              <a:t>Chạy hàm và nhận kết quả trả về.</a:t>
            </a:r>
          </a:p>
          <a:p>
            <a:pPr marL="410209" lvl="1" indent="-205105" algn="l">
              <a:lnSpc>
                <a:spcPts val="3077"/>
              </a:lnSpc>
              <a:buFont typeface="Arial"/>
              <a:buChar char="•"/>
            </a:pPr>
            <a:r>
              <a:rPr lang="en-US" sz="1899" b="1">
                <a:solidFill>
                  <a:srgbClr val="3139A8"/>
                </a:solidFill>
                <a:latin typeface="Quicksand Bold"/>
                <a:ea typeface="Quicksand Bold"/>
                <a:cs typeface="Quicksand Bold"/>
                <a:sym typeface="Quicksand Bold"/>
              </a:rPr>
              <a:t> Assert – Kiểm tra: </a:t>
            </a:r>
            <a:r>
              <a:rPr lang="en-US" sz="1899">
                <a:solidFill>
                  <a:srgbClr val="3139A8"/>
                </a:solidFill>
                <a:latin typeface="Quicksand"/>
                <a:ea typeface="Quicksand"/>
                <a:cs typeface="Quicksand"/>
                <a:sym typeface="Quicksand"/>
              </a:rPr>
              <a:t>So sánh kết quả với mong đợi:</a:t>
            </a:r>
          </a:p>
          <a:p>
            <a:pPr marL="820419" lvl="2" indent="-273473" algn="l">
              <a:lnSpc>
                <a:spcPts val="3077"/>
              </a:lnSpc>
              <a:buFont typeface="Arial"/>
              <a:buChar char="⚬"/>
            </a:pPr>
            <a:r>
              <a:rPr lang="en-US" sz="1899">
                <a:solidFill>
                  <a:srgbClr val="3139A8"/>
                </a:solidFill>
                <a:latin typeface="Quicksand"/>
                <a:ea typeface="Quicksand"/>
                <a:cs typeface="Quicksand"/>
                <a:sym typeface="Quicksand"/>
              </a:rPr>
              <a:t>Nếu</a:t>
            </a:r>
            <a:r>
              <a:rPr lang="en-US" sz="1899" b="1">
                <a:solidFill>
                  <a:srgbClr val="3139A8"/>
                </a:solidFill>
                <a:latin typeface="Quicksand Bold"/>
                <a:ea typeface="Quicksand Bold"/>
                <a:cs typeface="Quicksand Bold"/>
                <a:sym typeface="Quicksand Bold"/>
              </a:rPr>
              <a:t> đúng, </a:t>
            </a:r>
            <a:r>
              <a:rPr lang="en-US" sz="1899">
                <a:solidFill>
                  <a:srgbClr val="3139A8"/>
                </a:solidFill>
                <a:latin typeface="Quicksand"/>
                <a:ea typeface="Quicksand"/>
                <a:cs typeface="Quicksand"/>
                <a:sym typeface="Quicksand"/>
              </a:rPr>
              <a:t>test </a:t>
            </a:r>
            <a:r>
              <a:rPr lang="en-US" sz="1899" b="1">
                <a:solidFill>
                  <a:srgbClr val="3139A8"/>
                </a:solidFill>
                <a:latin typeface="Quicksand Bold"/>
                <a:ea typeface="Quicksand Bold"/>
                <a:cs typeface="Quicksand Bold"/>
                <a:sym typeface="Quicksand Bold"/>
              </a:rPr>
              <a:t>PASS ✅</a:t>
            </a:r>
          </a:p>
          <a:p>
            <a:pPr marL="820419" lvl="2" indent="-273473" algn="l">
              <a:lnSpc>
                <a:spcPts val="3077"/>
              </a:lnSpc>
              <a:buFont typeface="Arial"/>
              <a:buChar char="⚬"/>
            </a:pPr>
            <a:r>
              <a:rPr lang="en-US" sz="1899">
                <a:solidFill>
                  <a:srgbClr val="3139A8"/>
                </a:solidFill>
                <a:latin typeface="Quicksand"/>
                <a:ea typeface="Quicksand"/>
                <a:cs typeface="Quicksand"/>
                <a:sym typeface="Quicksand"/>
              </a:rPr>
              <a:t>Nếu</a:t>
            </a:r>
            <a:r>
              <a:rPr lang="en-US" sz="1899" b="1">
                <a:solidFill>
                  <a:srgbClr val="3139A8"/>
                </a:solidFill>
                <a:latin typeface="Quicksand Bold"/>
                <a:ea typeface="Quicksand Bold"/>
                <a:cs typeface="Quicksand Bold"/>
                <a:sym typeface="Quicksand Bold"/>
              </a:rPr>
              <a:t> sai, </a:t>
            </a:r>
            <a:r>
              <a:rPr lang="en-US" sz="1899">
                <a:solidFill>
                  <a:srgbClr val="3139A8"/>
                </a:solidFill>
                <a:latin typeface="Quicksand"/>
                <a:ea typeface="Quicksand"/>
                <a:cs typeface="Quicksand"/>
                <a:sym typeface="Quicksand"/>
              </a:rPr>
              <a:t>test</a:t>
            </a:r>
            <a:r>
              <a:rPr lang="en-US" sz="1899" b="1">
                <a:solidFill>
                  <a:srgbClr val="3139A8"/>
                </a:solidFill>
                <a:latin typeface="Quicksand Bold"/>
                <a:ea typeface="Quicksand Bold"/>
                <a:cs typeface="Quicksand Bold"/>
                <a:sym typeface="Quicksand Bold"/>
              </a:rPr>
              <a:t> FAIL ❌</a:t>
            </a:r>
          </a:p>
          <a:p>
            <a:pPr algn="l">
              <a:lnSpc>
                <a:spcPts val="3077"/>
              </a:lnSpc>
            </a:pPr>
            <a:endParaRPr lang="en-US" sz="1899" b="1">
              <a:solidFill>
                <a:srgbClr val="3139A8"/>
              </a:solidFill>
              <a:latin typeface="Quicksand Bold"/>
              <a:ea typeface="Quicksand Bold"/>
              <a:cs typeface="Quicksand Bold"/>
              <a:sym typeface="Quicksand Bold"/>
            </a:endParaRPr>
          </a:p>
        </p:txBody>
      </p:sp>
      <p:sp>
        <p:nvSpPr>
          <p:cNvPr id="7" name="TextBox 7"/>
          <p:cNvSpPr txBox="1"/>
          <p:nvPr/>
        </p:nvSpPr>
        <p:spPr>
          <a:xfrm>
            <a:off x="1060215" y="2679822"/>
            <a:ext cx="5773464" cy="3454527"/>
          </a:xfrm>
          <a:prstGeom prst="rect">
            <a:avLst/>
          </a:prstGeom>
        </p:spPr>
        <p:txBody>
          <a:bodyPr lIns="0" tIns="0" rIns="0" bIns="0" rtlCol="0" anchor="t">
            <a:spAutoFit/>
          </a:bodyPr>
          <a:lstStyle/>
          <a:p>
            <a:pPr algn="l">
              <a:lnSpc>
                <a:spcPts val="3725"/>
              </a:lnSpc>
            </a:pPr>
            <a:r>
              <a:rPr lang="en-US" sz="2299" b="1">
                <a:solidFill>
                  <a:srgbClr val="3139A8"/>
                </a:solidFill>
                <a:latin typeface="Quicksand Bold"/>
                <a:ea typeface="Quicksand Bold"/>
                <a:cs typeface="Quicksand Bold"/>
                <a:sym typeface="Quicksand Bold"/>
              </a:rPr>
              <a:t>Mục tiêu:</a:t>
            </a:r>
          </a:p>
          <a:p>
            <a:pPr marL="453390" lvl="1" indent="-226695" algn="l">
              <a:lnSpc>
                <a:spcPts val="3402"/>
              </a:lnSpc>
              <a:buFont typeface="Arial"/>
              <a:buChar char="•"/>
            </a:pPr>
            <a:r>
              <a:rPr lang="en-US" sz="2100">
                <a:solidFill>
                  <a:srgbClr val="3139A8"/>
                </a:solidFill>
                <a:latin typeface="Quicksand"/>
                <a:ea typeface="Quicksand"/>
                <a:cs typeface="Quicksand"/>
                <a:sym typeface="Quicksand"/>
              </a:rPr>
              <a:t>Xác minh rằng hàm</a:t>
            </a:r>
            <a:r>
              <a:rPr lang="en-US" sz="2100" b="1">
                <a:solidFill>
                  <a:srgbClr val="3139A8"/>
                </a:solidFill>
                <a:latin typeface="Quicksand Bold"/>
                <a:ea typeface="Quicksand Bold"/>
                <a:cs typeface="Quicksand Bold"/>
                <a:sym typeface="Quicksand Bold"/>
              </a:rPr>
              <a:t> isDivisibleBy3(n: Int) </a:t>
            </a:r>
            <a:r>
              <a:rPr lang="en-US" sz="2100">
                <a:solidFill>
                  <a:srgbClr val="3139A8"/>
                </a:solidFill>
                <a:latin typeface="Quicksand"/>
                <a:ea typeface="Quicksand"/>
                <a:cs typeface="Quicksand"/>
                <a:sym typeface="Quicksand"/>
              </a:rPr>
              <a:t>hoạt động chính xác.</a:t>
            </a:r>
          </a:p>
          <a:p>
            <a:pPr marL="453390" lvl="1" indent="-226695" algn="l">
              <a:lnSpc>
                <a:spcPts val="3402"/>
              </a:lnSpc>
              <a:buFont typeface="Arial"/>
              <a:buChar char="•"/>
            </a:pPr>
            <a:r>
              <a:rPr lang="en-US" sz="2100">
                <a:solidFill>
                  <a:srgbClr val="3139A8"/>
                </a:solidFill>
                <a:latin typeface="Quicksand"/>
                <a:ea typeface="Quicksand"/>
                <a:cs typeface="Quicksand"/>
                <a:sym typeface="Quicksand"/>
              </a:rPr>
              <a:t>Đảm bảo rằng nếu</a:t>
            </a:r>
            <a:r>
              <a:rPr lang="en-US" sz="2100" b="1">
                <a:solidFill>
                  <a:srgbClr val="3139A8"/>
                </a:solidFill>
                <a:latin typeface="Quicksand Bold"/>
                <a:ea typeface="Quicksand Bold"/>
                <a:cs typeface="Quicksand Bold"/>
                <a:sym typeface="Quicksand Bold"/>
              </a:rPr>
              <a:t> một số chia hết cho 3, </a:t>
            </a:r>
            <a:r>
              <a:rPr lang="en-US" sz="2100">
                <a:solidFill>
                  <a:srgbClr val="3139A8"/>
                </a:solidFill>
                <a:latin typeface="Quicksand"/>
                <a:ea typeface="Quicksand"/>
                <a:cs typeface="Quicksand"/>
                <a:sym typeface="Quicksand"/>
              </a:rPr>
              <a:t>test sẽ </a:t>
            </a:r>
            <a:r>
              <a:rPr lang="en-US" sz="2100" b="1">
                <a:solidFill>
                  <a:srgbClr val="3139A8"/>
                </a:solidFill>
                <a:latin typeface="Quicksand Bold"/>
                <a:ea typeface="Quicksand Bold"/>
                <a:cs typeface="Quicksand Bold"/>
                <a:sym typeface="Quicksand Bold"/>
              </a:rPr>
              <a:t>PASS</a:t>
            </a:r>
            <a:r>
              <a:rPr lang="en-US" sz="2100">
                <a:solidFill>
                  <a:srgbClr val="3139A8"/>
                </a:solidFill>
                <a:latin typeface="Quicksand"/>
                <a:ea typeface="Quicksand"/>
                <a:cs typeface="Quicksand"/>
                <a:sym typeface="Quicksand"/>
              </a:rPr>
              <a:t>; ngược lại, test sẽ</a:t>
            </a:r>
            <a:r>
              <a:rPr lang="en-US" sz="2100" b="1">
                <a:solidFill>
                  <a:srgbClr val="3139A8"/>
                </a:solidFill>
                <a:latin typeface="Quicksand Bold"/>
                <a:ea typeface="Quicksand Bold"/>
                <a:cs typeface="Quicksand Bold"/>
                <a:sym typeface="Quicksand Bold"/>
              </a:rPr>
              <a:t> FAIL.</a:t>
            </a:r>
          </a:p>
          <a:p>
            <a:pPr marL="453390" lvl="1" indent="-226695" algn="l">
              <a:lnSpc>
                <a:spcPts val="3402"/>
              </a:lnSpc>
              <a:buFont typeface="Arial"/>
              <a:buChar char="•"/>
            </a:pPr>
            <a:r>
              <a:rPr lang="en-US" sz="2100">
                <a:solidFill>
                  <a:srgbClr val="3139A8"/>
                </a:solidFill>
                <a:latin typeface="Quicksand"/>
                <a:ea typeface="Quicksand"/>
                <a:cs typeface="Quicksand"/>
                <a:sym typeface="Quicksand"/>
              </a:rPr>
              <a:t>Giúp phát hiện lỗi sớm, đảm bảo logic đúng ngay từ đầu.</a:t>
            </a:r>
          </a:p>
          <a:p>
            <a:pPr algn="l">
              <a:lnSpc>
                <a:spcPts val="3402"/>
              </a:lnSpc>
            </a:pPr>
            <a:endParaRPr lang="en-US" sz="2100">
              <a:solidFill>
                <a:srgbClr val="3139A8"/>
              </a:solidFill>
              <a:latin typeface="Quicksand"/>
              <a:ea typeface="Quicksand"/>
              <a:cs typeface="Quicksand"/>
              <a:sym typeface="Quicksand"/>
            </a:endParaRPr>
          </a:p>
        </p:txBody>
      </p:sp>
      <p:sp>
        <p:nvSpPr>
          <p:cNvPr id="8" name="Freeform 8"/>
          <p:cNvSpPr/>
          <p:nvPr/>
        </p:nvSpPr>
        <p:spPr>
          <a:xfrm>
            <a:off x="9036095" y="3223214"/>
            <a:ext cx="6808288" cy="3840573"/>
          </a:xfrm>
          <a:custGeom>
            <a:avLst/>
            <a:gdLst/>
            <a:ahLst/>
            <a:cxnLst/>
            <a:rect l="l" t="t" r="r" b="b"/>
            <a:pathLst>
              <a:path w="6808288" h="3840573">
                <a:moveTo>
                  <a:pt x="0" y="0"/>
                </a:moveTo>
                <a:lnTo>
                  <a:pt x="6808288" y="0"/>
                </a:lnTo>
                <a:lnTo>
                  <a:pt x="6808288" y="3840572"/>
                </a:lnTo>
                <a:lnTo>
                  <a:pt x="0" y="3840572"/>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859466" y="220132"/>
            <a:ext cx="7924800" cy="2917192"/>
          </a:xfrm>
          <a:prstGeom prst="rect">
            <a:avLst/>
          </a:prstGeom>
        </p:spPr>
        <p:txBody>
          <a:bodyPr lIns="0" tIns="0" rIns="0" bIns="0" rtlCol="0" anchor="t">
            <a:spAutoFit/>
          </a:bodyPr>
          <a:lstStyle/>
          <a:p>
            <a:pPr marL="0" lvl="0" indent="0" algn="l">
              <a:lnSpc>
                <a:spcPts val="7630"/>
              </a:lnSpc>
            </a:pPr>
            <a:r>
              <a:rPr lang="en-US" sz="7000" b="1" spc="-294">
                <a:solidFill>
                  <a:srgbClr val="3139A8"/>
                </a:solidFill>
                <a:latin typeface="Be Vietnam Ultra-Bold"/>
                <a:ea typeface="Be Vietnam Ultra-Bold"/>
                <a:cs typeface="Be Vietnam Ultra-Bold"/>
                <a:sym typeface="Be Vietnam Ultra-Bold"/>
              </a:rPr>
              <a:t>NHỮNG LỖI THƯỜNG GẶP &amp; CÁCH KHẮC PHỤC</a:t>
            </a:r>
          </a:p>
        </p:txBody>
      </p:sp>
      <p:sp>
        <p:nvSpPr>
          <p:cNvPr id="3" name="TextBox 3"/>
          <p:cNvSpPr txBox="1"/>
          <p:nvPr/>
        </p:nvSpPr>
        <p:spPr>
          <a:xfrm>
            <a:off x="859466" y="3679460"/>
            <a:ext cx="7978354" cy="4454653"/>
          </a:xfrm>
          <a:prstGeom prst="rect">
            <a:avLst/>
          </a:prstGeom>
        </p:spPr>
        <p:txBody>
          <a:bodyPr lIns="0" tIns="0" rIns="0" bIns="0" rtlCol="0" anchor="t">
            <a:spAutoFit/>
          </a:bodyPr>
          <a:lstStyle/>
          <a:p>
            <a:pPr algn="l">
              <a:lnSpc>
                <a:spcPts val="3563"/>
              </a:lnSpc>
            </a:pPr>
            <a:r>
              <a:rPr lang="en-US" sz="2199" b="1">
                <a:solidFill>
                  <a:srgbClr val="3139A8"/>
                </a:solidFill>
                <a:latin typeface="Quicksand Medium"/>
                <a:ea typeface="Quicksand Medium"/>
                <a:cs typeface="Quicksand Medium"/>
                <a:sym typeface="Quicksand Medium"/>
              </a:rPr>
              <a:t>     Mặc dù Unit Testing giúp cải thiện chất lượng phần mềm, nhưng nếu không thực hiện đúng cách, nó có thể gây ra nhiều vấn đề. </a:t>
            </a:r>
          </a:p>
          <a:p>
            <a:pPr algn="l">
              <a:lnSpc>
                <a:spcPts val="3563"/>
              </a:lnSpc>
            </a:pPr>
            <a:r>
              <a:rPr lang="en-US" sz="2199" b="1">
                <a:solidFill>
                  <a:srgbClr val="3139A8"/>
                </a:solidFill>
                <a:latin typeface="Quicksand Medium"/>
                <a:ea typeface="Quicksand Medium"/>
                <a:cs typeface="Quicksand Medium"/>
                <a:sym typeface="Quicksand Medium"/>
              </a:rPr>
              <a:t>     Một số lỗi phổ biến bao gồm viết test quá phụ thuộc vào implementation, không kiểm tra đủ các trường hợp, hoặc tạo test khó bảo trì. </a:t>
            </a:r>
          </a:p>
          <a:p>
            <a:pPr algn="l">
              <a:lnSpc>
                <a:spcPts val="3563"/>
              </a:lnSpc>
            </a:pPr>
            <a:r>
              <a:rPr lang="en-US" sz="2199" b="1">
                <a:solidFill>
                  <a:srgbClr val="3139A8"/>
                </a:solidFill>
                <a:latin typeface="Quicksand Medium"/>
                <a:ea typeface="Quicksand Medium"/>
                <a:cs typeface="Quicksand Medium"/>
                <a:sym typeface="Quicksand Medium"/>
              </a:rPr>
              <a:t>     Ngoài ra, nhiều người viết test quá phức tạp hoặc chạy chậm, làm giảm hiệu quả kiểm thử. Để đảm bảo Unit Test hữu ích, cần tránh các sai lầm này và tuân thủ các nguyên tắc kiểm thử tốt.</a:t>
            </a:r>
          </a:p>
        </p:txBody>
      </p:sp>
      <p:grpSp>
        <p:nvGrpSpPr>
          <p:cNvPr id="4" name="Group 4"/>
          <p:cNvGrpSpPr/>
          <p:nvPr/>
        </p:nvGrpSpPr>
        <p:grpSpPr>
          <a:xfrm>
            <a:off x="10423089" y="401519"/>
            <a:ext cx="6836211" cy="2111679"/>
            <a:chOff x="0" y="0"/>
            <a:chExt cx="2132037" cy="658578"/>
          </a:xfrm>
        </p:grpSpPr>
        <p:sp>
          <p:nvSpPr>
            <p:cNvPr id="5" name="Freeform 5"/>
            <p:cNvSpPr/>
            <p:nvPr/>
          </p:nvSpPr>
          <p:spPr>
            <a:xfrm>
              <a:off x="0" y="0"/>
              <a:ext cx="2132037" cy="658578"/>
            </a:xfrm>
            <a:custGeom>
              <a:avLst/>
              <a:gdLst/>
              <a:ahLst/>
              <a:cxnLst/>
              <a:rect l="l" t="t" r="r" b="b"/>
              <a:pathLst>
                <a:path w="2132037" h="658578">
                  <a:moveTo>
                    <a:pt x="16987" y="0"/>
                  </a:moveTo>
                  <a:lnTo>
                    <a:pt x="2115050" y="0"/>
                  </a:lnTo>
                  <a:cubicBezTo>
                    <a:pt x="2119555" y="0"/>
                    <a:pt x="2123876" y="1790"/>
                    <a:pt x="2127062" y="4975"/>
                  </a:cubicBezTo>
                  <a:cubicBezTo>
                    <a:pt x="2130247" y="8161"/>
                    <a:pt x="2132037" y="12482"/>
                    <a:pt x="2132037" y="16987"/>
                  </a:cubicBezTo>
                  <a:lnTo>
                    <a:pt x="2132037" y="641591"/>
                  </a:lnTo>
                  <a:cubicBezTo>
                    <a:pt x="2132037" y="650972"/>
                    <a:pt x="2124432" y="658578"/>
                    <a:pt x="2115050" y="658578"/>
                  </a:cubicBezTo>
                  <a:lnTo>
                    <a:pt x="16987" y="658578"/>
                  </a:lnTo>
                  <a:cubicBezTo>
                    <a:pt x="7605" y="658578"/>
                    <a:pt x="0" y="650972"/>
                    <a:pt x="0" y="641591"/>
                  </a:cubicBezTo>
                  <a:lnTo>
                    <a:pt x="0" y="16987"/>
                  </a:lnTo>
                  <a:cubicBezTo>
                    <a:pt x="0" y="7605"/>
                    <a:pt x="7605" y="0"/>
                    <a:pt x="16987" y="0"/>
                  </a:cubicBezTo>
                  <a:close/>
                </a:path>
              </a:pathLst>
            </a:custGeom>
            <a:solidFill>
              <a:srgbClr val="5383FF"/>
            </a:solidFill>
            <a:ln w="9525" cap="sq">
              <a:solidFill>
                <a:srgbClr val="000000"/>
              </a:solidFill>
              <a:prstDash val="solid"/>
              <a:miter/>
            </a:ln>
          </p:spPr>
          <p:txBody>
            <a:bodyPr/>
            <a:lstStyle/>
            <a:p>
              <a:endParaRPr lang="en-US"/>
            </a:p>
          </p:txBody>
        </p:sp>
        <p:sp>
          <p:nvSpPr>
            <p:cNvPr id="6" name="TextBox 6"/>
            <p:cNvSpPr txBox="1"/>
            <p:nvPr/>
          </p:nvSpPr>
          <p:spPr>
            <a:xfrm>
              <a:off x="0" y="-38100"/>
              <a:ext cx="2132037" cy="69667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0423089" y="2837302"/>
            <a:ext cx="6836211" cy="2201579"/>
            <a:chOff x="0" y="0"/>
            <a:chExt cx="2132037" cy="686615"/>
          </a:xfrm>
        </p:grpSpPr>
        <p:sp>
          <p:nvSpPr>
            <p:cNvPr id="8" name="Freeform 8"/>
            <p:cNvSpPr/>
            <p:nvPr/>
          </p:nvSpPr>
          <p:spPr>
            <a:xfrm>
              <a:off x="0" y="0"/>
              <a:ext cx="2132037" cy="686615"/>
            </a:xfrm>
            <a:custGeom>
              <a:avLst/>
              <a:gdLst/>
              <a:ahLst/>
              <a:cxnLst/>
              <a:rect l="l" t="t" r="r" b="b"/>
              <a:pathLst>
                <a:path w="2132037" h="686615">
                  <a:moveTo>
                    <a:pt x="16987" y="0"/>
                  </a:moveTo>
                  <a:lnTo>
                    <a:pt x="2115050" y="0"/>
                  </a:lnTo>
                  <a:cubicBezTo>
                    <a:pt x="2119555" y="0"/>
                    <a:pt x="2123876" y="1790"/>
                    <a:pt x="2127062" y="4975"/>
                  </a:cubicBezTo>
                  <a:cubicBezTo>
                    <a:pt x="2130247" y="8161"/>
                    <a:pt x="2132037" y="12482"/>
                    <a:pt x="2132037" y="16987"/>
                  </a:cubicBezTo>
                  <a:lnTo>
                    <a:pt x="2132037" y="669628"/>
                  </a:lnTo>
                  <a:cubicBezTo>
                    <a:pt x="2132037" y="679010"/>
                    <a:pt x="2124432" y="686615"/>
                    <a:pt x="2115050" y="686615"/>
                  </a:cubicBezTo>
                  <a:lnTo>
                    <a:pt x="16987" y="686615"/>
                  </a:lnTo>
                  <a:cubicBezTo>
                    <a:pt x="7605" y="686615"/>
                    <a:pt x="0" y="679010"/>
                    <a:pt x="0" y="669628"/>
                  </a:cubicBezTo>
                  <a:lnTo>
                    <a:pt x="0" y="16987"/>
                  </a:lnTo>
                  <a:cubicBezTo>
                    <a:pt x="0" y="7605"/>
                    <a:pt x="7605" y="0"/>
                    <a:pt x="16987" y="0"/>
                  </a:cubicBezTo>
                  <a:close/>
                </a:path>
              </a:pathLst>
            </a:custGeom>
            <a:solidFill>
              <a:srgbClr val="3139A8"/>
            </a:solidFill>
            <a:ln w="9525" cap="sq">
              <a:solidFill>
                <a:srgbClr val="000000"/>
              </a:solidFill>
              <a:prstDash val="solid"/>
              <a:miter/>
            </a:ln>
          </p:spPr>
          <p:txBody>
            <a:bodyPr/>
            <a:lstStyle/>
            <a:p>
              <a:endParaRPr lang="en-US"/>
            </a:p>
          </p:txBody>
        </p:sp>
        <p:sp>
          <p:nvSpPr>
            <p:cNvPr id="9" name="TextBox 9"/>
            <p:cNvSpPr txBox="1"/>
            <p:nvPr/>
          </p:nvSpPr>
          <p:spPr>
            <a:xfrm>
              <a:off x="0" y="-38100"/>
              <a:ext cx="2132037" cy="724715"/>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0423089" y="5259727"/>
            <a:ext cx="6836211" cy="2206241"/>
            <a:chOff x="0" y="0"/>
            <a:chExt cx="2132037" cy="688069"/>
          </a:xfrm>
        </p:grpSpPr>
        <p:sp>
          <p:nvSpPr>
            <p:cNvPr id="11" name="Freeform 11"/>
            <p:cNvSpPr/>
            <p:nvPr/>
          </p:nvSpPr>
          <p:spPr>
            <a:xfrm>
              <a:off x="0" y="0"/>
              <a:ext cx="2132037" cy="688069"/>
            </a:xfrm>
            <a:custGeom>
              <a:avLst/>
              <a:gdLst/>
              <a:ahLst/>
              <a:cxnLst/>
              <a:rect l="l" t="t" r="r" b="b"/>
              <a:pathLst>
                <a:path w="2132037" h="688069">
                  <a:moveTo>
                    <a:pt x="16987" y="0"/>
                  </a:moveTo>
                  <a:lnTo>
                    <a:pt x="2115050" y="0"/>
                  </a:lnTo>
                  <a:cubicBezTo>
                    <a:pt x="2119555" y="0"/>
                    <a:pt x="2123876" y="1790"/>
                    <a:pt x="2127062" y="4975"/>
                  </a:cubicBezTo>
                  <a:cubicBezTo>
                    <a:pt x="2130247" y="8161"/>
                    <a:pt x="2132037" y="12482"/>
                    <a:pt x="2132037" y="16987"/>
                  </a:cubicBezTo>
                  <a:lnTo>
                    <a:pt x="2132037" y="671082"/>
                  </a:lnTo>
                  <a:cubicBezTo>
                    <a:pt x="2132037" y="680464"/>
                    <a:pt x="2124432" y="688069"/>
                    <a:pt x="2115050" y="688069"/>
                  </a:cubicBezTo>
                  <a:lnTo>
                    <a:pt x="16987" y="688069"/>
                  </a:lnTo>
                  <a:cubicBezTo>
                    <a:pt x="7605" y="688069"/>
                    <a:pt x="0" y="680464"/>
                    <a:pt x="0" y="671082"/>
                  </a:cubicBezTo>
                  <a:lnTo>
                    <a:pt x="0" y="16987"/>
                  </a:lnTo>
                  <a:cubicBezTo>
                    <a:pt x="0" y="7605"/>
                    <a:pt x="7605" y="0"/>
                    <a:pt x="16987" y="0"/>
                  </a:cubicBezTo>
                  <a:close/>
                </a:path>
              </a:pathLst>
            </a:custGeom>
            <a:solidFill>
              <a:srgbClr val="06C892"/>
            </a:solidFill>
            <a:ln w="9525" cap="sq">
              <a:solidFill>
                <a:srgbClr val="000000"/>
              </a:solidFill>
              <a:prstDash val="solid"/>
              <a:miter/>
            </a:ln>
          </p:spPr>
          <p:txBody>
            <a:bodyPr/>
            <a:lstStyle/>
            <a:p>
              <a:endParaRPr lang="en-US"/>
            </a:p>
          </p:txBody>
        </p:sp>
        <p:sp>
          <p:nvSpPr>
            <p:cNvPr id="12" name="TextBox 12"/>
            <p:cNvSpPr txBox="1"/>
            <p:nvPr/>
          </p:nvSpPr>
          <p:spPr>
            <a:xfrm>
              <a:off x="0" y="-38100"/>
              <a:ext cx="2132037" cy="726169"/>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926960" y="911849"/>
            <a:ext cx="1427669" cy="993142"/>
          </a:xfrm>
          <a:prstGeom prst="rect">
            <a:avLst/>
          </a:prstGeom>
        </p:spPr>
        <p:txBody>
          <a:bodyPr lIns="0" tIns="0" rIns="0" bIns="0" rtlCol="0" anchor="t">
            <a:spAutoFit/>
          </a:bodyPr>
          <a:lstStyle/>
          <a:p>
            <a:pPr marL="0" lvl="0" indent="0" algn="l">
              <a:lnSpc>
                <a:spcPts val="7630"/>
              </a:lnSpc>
              <a:spcBef>
                <a:spcPct val="0"/>
              </a:spcBef>
            </a:pPr>
            <a:r>
              <a:rPr lang="en-US" sz="7000" b="1" u="none" strike="noStrike" spc="-294">
                <a:solidFill>
                  <a:srgbClr val="FFFFFF"/>
                </a:solidFill>
                <a:latin typeface="Be Vietnam Ultra-Bold"/>
                <a:ea typeface="Be Vietnam Ultra-Bold"/>
                <a:cs typeface="Be Vietnam Ultra-Bold"/>
                <a:sym typeface="Be Vietnam Ultra-Bold"/>
              </a:rPr>
              <a:t>01.</a:t>
            </a:r>
          </a:p>
        </p:txBody>
      </p:sp>
      <p:sp>
        <p:nvSpPr>
          <p:cNvPr id="14" name="TextBox 14"/>
          <p:cNvSpPr txBox="1"/>
          <p:nvPr/>
        </p:nvSpPr>
        <p:spPr>
          <a:xfrm>
            <a:off x="12733063" y="962782"/>
            <a:ext cx="4022366" cy="1083945"/>
          </a:xfrm>
          <a:prstGeom prst="rect">
            <a:avLst/>
          </a:prstGeom>
        </p:spPr>
        <p:txBody>
          <a:bodyPr lIns="0" tIns="0" rIns="0" bIns="0" rtlCol="0" anchor="t">
            <a:spAutoFit/>
          </a:bodyPr>
          <a:lstStyle/>
          <a:p>
            <a:pPr marL="0" lvl="0" indent="0" algn="l">
              <a:lnSpc>
                <a:spcPts val="2340"/>
              </a:lnSpc>
            </a:pPr>
            <a:r>
              <a:rPr lang="en-US" sz="1800" b="1" dirty="0">
                <a:solidFill>
                  <a:srgbClr val="FFFFFF"/>
                </a:solidFill>
                <a:latin typeface="Quicksand Medium"/>
                <a:ea typeface="Quicksand Medium"/>
                <a:cs typeface="Quicksand Medium"/>
                <a:sym typeface="Quicksand Medium"/>
              </a:rPr>
              <a:t>T</a:t>
            </a:r>
            <a:r>
              <a:rPr lang="en-US" sz="1800" b="1" u="none" strike="noStrike" dirty="0">
                <a:solidFill>
                  <a:srgbClr val="FFFFFF"/>
                </a:solidFill>
                <a:latin typeface="Quicksand Medium"/>
                <a:ea typeface="Quicksand Medium"/>
                <a:cs typeface="Quicksand Medium"/>
                <a:sym typeface="Quicksand Medium"/>
              </a:rPr>
              <a:t>est </a:t>
            </a:r>
            <a:r>
              <a:rPr lang="en-US" sz="1800" b="1" u="none" strike="noStrike" dirty="0" err="1">
                <a:solidFill>
                  <a:srgbClr val="FFFFFF"/>
                </a:solidFill>
                <a:latin typeface="Quicksand Medium"/>
                <a:ea typeface="Quicksand Medium"/>
                <a:cs typeface="Quicksand Medium"/>
                <a:sym typeface="Quicksand Medium"/>
              </a:rPr>
              <a:t>phụ</a:t>
            </a:r>
            <a:r>
              <a:rPr lang="en-US" sz="1800" b="1" u="none" strike="noStrike" dirty="0">
                <a:solidFill>
                  <a:srgbClr val="FFFFFF"/>
                </a:solidFill>
                <a:latin typeface="Quicksand Medium"/>
                <a:ea typeface="Quicksand Medium"/>
                <a:cs typeface="Quicksand Medium"/>
                <a:sym typeface="Quicksand Medium"/>
              </a:rPr>
              <a:t> </a:t>
            </a:r>
            <a:r>
              <a:rPr lang="en-US" sz="1800" b="1" u="none" strike="noStrike" dirty="0" err="1">
                <a:solidFill>
                  <a:srgbClr val="FFFFFF"/>
                </a:solidFill>
                <a:latin typeface="Quicksand Medium"/>
                <a:ea typeface="Quicksand Medium"/>
                <a:cs typeface="Quicksand Medium"/>
                <a:sym typeface="Quicksand Medium"/>
              </a:rPr>
              <a:t>thuộc</a:t>
            </a:r>
            <a:r>
              <a:rPr lang="en-US" sz="1800" b="1" u="none" strike="noStrike" dirty="0">
                <a:solidFill>
                  <a:srgbClr val="FFFFFF"/>
                </a:solidFill>
                <a:latin typeface="Quicksand Medium"/>
                <a:ea typeface="Quicksand Medium"/>
                <a:cs typeface="Quicksand Medium"/>
                <a:sym typeface="Quicksand Medium"/>
              </a:rPr>
              <a:t> </a:t>
            </a:r>
            <a:r>
              <a:rPr lang="en-US" sz="1800" b="1" u="none" strike="noStrike" dirty="0" err="1">
                <a:solidFill>
                  <a:srgbClr val="FFFFFF"/>
                </a:solidFill>
                <a:latin typeface="Quicksand Medium"/>
                <a:ea typeface="Quicksand Medium"/>
                <a:cs typeface="Quicksand Medium"/>
                <a:sym typeface="Quicksand Medium"/>
              </a:rPr>
              <a:t>vào</a:t>
            </a:r>
            <a:r>
              <a:rPr lang="en-US" sz="1800" b="1" u="none" strike="noStrike" dirty="0">
                <a:solidFill>
                  <a:srgbClr val="FFFFFF"/>
                </a:solidFill>
                <a:latin typeface="Quicksand Medium"/>
                <a:ea typeface="Quicksand Medium"/>
                <a:cs typeface="Quicksand Medium"/>
                <a:sym typeface="Quicksand Medium"/>
              </a:rPr>
              <a:t> </a:t>
            </a:r>
            <a:r>
              <a:rPr lang="en-US" sz="1800" b="1" u="none" strike="noStrike" dirty="0" err="1">
                <a:solidFill>
                  <a:srgbClr val="FFFFFF"/>
                </a:solidFill>
                <a:latin typeface="Quicksand Medium"/>
                <a:ea typeface="Quicksand Medium"/>
                <a:cs typeface="Quicksand Medium"/>
                <a:sym typeface="Quicksand Medium"/>
              </a:rPr>
              <a:t>môi</a:t>
            </a:r>
            <a:r>
              <a:rPr lang="en-US" sz="1800" b="1" u="none" strike="noStrike" dirty="0">
                <a:solidFill>
                  <a:srgbClr val="FFFFFF"/>
                </a:solidFill>
                <a:latin typeface="Quicksand Medium"/>
                <a:ea typeface="Quicksand Medium"/>
                <a:cs typeface="Quicksand Medium"/>
                <a:sym typeface="Quicksand Medium"/>
              </a:rPr>
              <a:t> </a:t>
            </a:r>
            <a:r>
              <a:rPr lang="en-US" sz="1800" b="1" u="none" strike="noStrike" dirty="0" err="1">
                <a:solidFill>
                  <a:srgbClr val="FFFFFF"/>
                </a:solidFill>
                <a:latin typeface="Quicksand Medium"/>
                <a:ea typeface="Quicksand Medium"/>
                <a:cs typeface="Quicksand Medium"/>
                <a:sym typeface="Quicksand Medium"/>
              </a:rPr>
              <a:t>trường</a:t>
            </a:r>
            <a:r>
              <a:rPr lang="en-US" sz="1800" b="1" u="none" strike="noStrike" dirty="0">
                <a:solidFill>
                  <a:srgbClr val="FFFFFF"/>
                </a:solidFill>
                <a:latin typeface="Quicksand Medium"/>
                <a:ea typeface="Quicksand Medium"/>
                <a:cs typeface="Quicksand Medium"/>
                <a:sym typeface="Quicksand Medium"/>
              </a:rPr>
              <a:t> </a:t>
            </a:r>
            <a:r>
              <a:rPr lang="en-US" sz="1800" b="1" u="none" strike="noStrike" dirty="0" err="1">
                <a:solidFill>
                  <a:srgbClr val="FFFFFF"/>
                </a:solidFill>
                <a:latin typeface="Quicksand Medium"/>
                <a:ea typeface="Quicksand Medium"/>
                <a:cs typeface="Quicksand Medium"/>
                <a:sym typeface="Quicksand Medium"/>
              </a:rPr>
              <a:t>bên</a:t>
            </a:r>
            <a:r>
              <a:rPr lang="en-US" sz="1800" b="1" u="none" strike="noStrike" dirty="0">
                <a:solidFill>
                  <a:srgbClr val="FFFFFF"/>
                </a:solidFill>
                <a:latin typeface="Quicksand Medium"/>
                <a:ea typeface="Quicksand Medium"/>
                <a:cs typeface="Quicksand Medium"/>
                <a:sym typeface="Quicksand Medium"/>
              </a:rPr>
              <a:t> </a:t>
            </a:r>
            <a:r>
              <a:rPr lang="en-US" sz="1800" b="1" u="none" strike="noStrike" dirty="0" err="1">
                <a:solidFill>
                  <a:srgbClr val="FFFFFF"/>
                </a:solidFill>
                <a:latin typeface="Quicksand Medium"/>
                <a:ea typeface="Quicksand Medium"/>
                <a:cs typeface="Quicksand Medium"/>
                <a:sym typeface="Quicksand Medium"/>
              </a:rPr>
              <a:t>ngoài</a:t>
            </a:r>
            <a:r>
              <a:rPr lang="en-US" sz="1800" b="1" u="none" strike="noStrike" dirty="0">
                <a:solidFill>
                  <a:srgbClr val="FFFFFF"/>
                </a:solidFill>
                <a:latin typeface="Quicksand Medium"/>
                <a:ea typeface="Quicksand Medium"/>
                <a:cs typeface="Quicksand Medium"/>
                <a:sym typeface="Quicksand Medium"/>
              </a:rPr>
              <a:t> (database, API, file system).</a:t>
            </a:r>
          </a:p>
          <a:p>
            <a:pPr marL="0" lvl="0" indent="0" algn="l">
              <a:lnSpc>
                <a:spcPts val="1950"/>
              </a:lnSpc>
            </a:pPr>
            <a:r>
              <a:rPr lang="en-US" sz="1500" b="1" u="none" strike="noStrike" dirty="0">
                <a:solidFill>
                  <a:srgbClr val="FFFFFF"/>
                </a:solidFill>
                <a:latin typeface="Quicksand Medium"/>
                <a:ea typeface="Quicksand Medium"/>
                <a:cs typeface="Quicksand Medium"/>
                <a:sym typeface="Quicksand Medium"/>
              </a:rPr>
              <a:t> → </a:t>
            </a:r>
            <a:r>
              <a:rPr lang="en-US" sz="1500" b="1" u="none" strike="noStrike" dirty="0" err="1">
                <a:solidFill>
                  <a:srgbClr val="FFFFFF"/>
                </a:solidFill>
                <a:latin typeface="Quicksand Medium"/>
                <a:ea typeface="Quicksand Medium"/>
                <a:cs typeface="Quicksand Medium"/>
                <a:sym typeface="Quicksand Medium"/>
              </a:rPr>
              <a:t>Sử</a:t>
            </a:r>
            <a:r>
              <a:rPr lang="en-US" sz="1500" b="1" u="none" strike="noStrike" dirty="0">
                <a:solidFill>
                  <a:srgbClr val="FFFFFF"/>
                </a:solidFill>
                <a:latin typeface="Quicksand Medium"/>
                <a:ea typeface="Quicksand Medium"/>
                <a:cs typeface="Quicksand Medium"/>
                <a:sym typeface="Quicksand Medium"/>
              </a:rPr>
              <a:t> </a:t>
            </a:r>
            <a:r>
              <a:rPr lang="en-US" sz="1500" b="1" u="none" strike="noStrike" dirty="0" err="1">
                <a:solidFill>
                  <a:srgbClr val="FFFFFF"/>
                </a:solidFill>
                <a:latin typeface="Quicksand Medium"/>
                <a:ea typeface="Quicksand Medium"/>
                <a:cs typeface="Quicksand Medium"/>
                <a:sym typeface="Quicksand Medium"/>
              </a:rPr>
              <a:t>dụng</a:t>
            </a:r>
            <a:r>
              <a:rPr lang="en-US" sz="1500" b="1" u="none" strike="noStrike" dirty="0">
                <a:solidFill>
                  <a:srgbClr val="FFFFFF"/>
                </a:solidFill>
                <a:latin typeface="Quicksand Medium"/>
                <a:ea typeface="Quicksand Medium"/>
                <a:cs typeface="Quicksand Medium"/>
                <a:sym typeface="Quicksand Medium"/>
              </a:rPr>
              <a:t> Mocking framework (Mockito, Fake API).</a:t>
            </a:r>
          </a:p>
        </p:txBody>
      </p:sp>
      <p:sp>
        <p:nvSpPr>
          <p:cNvPr id="15" name="TextBox 15"/>
          <p:cNvSpPr txBox="1"/>
          <p:nvPr/>
        </p:nvSpPr>
        <p:spPr>
          <a:xfrm>
            <a:off x="10926960" y="3478077"/>
            <a:ext cx="1427669" cy="993142"/>
          </a:xfrm>
          <a:prstGeom prst="rect">
            <a:avLst/>
          </a:prstGeom>
        </p:spPr>
        <p:txBody>
          <a:bodyPr lIns="0" tIns="0" rIns="0" bIns="0" rtlCol="0" anchor="t">
            <a:spAutoFit/>
          </a:bodyPr>
          <a:lstStyle/>
          <a:p>
            <a:pPr marL="0" lvl="0" indent="0" algn="l">
              <a:lnSpc>
                <a:spcPts val="7630"/>
              </a:lnSpc>
              <a:spcBef>
                <a:spcPct val="0"/>
              </a:spcBef>
            </a:pPr>
            <a:r>
              <a:rPr lang="en-US" sz="7000" b="1" u="none" strike="noStrike" spc="-294">
                <a:solidFill>
                  <a:srgbClr val="FFFFFF"/>
                </a:solidFill>
                <a:latin typeface="Be Vietnam Ultra-Bold"/>
                <a:ea typeface="Be Vietnam Ultra-Bold"/>
                <a:cs typeface="Be Vietnam Ultra-Bold"/>
                <a:sym typeface="Be Vietnam Ultra-Bold"/>
              </a:rPr>
              <a:t>02.</a:t>
            </a:r>
          </a:p>
        </p:txBody>
      </p:sp>
      <p:sp>
        <p:nvSpPr>
          <p:cNvPr id="16" name="TextBox 16"/>
          <p:cNvSpPr txBox="1"/>
          <p:nvPr/>
        </p:nvSpPr>
        <p:spPr>
          <a:xfrm>
            <a:off x="12733063" y="3392352"/>
            <a:ext cx="4022366" cy="1083945"/>
          </a:xfrm>
          <a:prstGeom prst="rect">
            <a:avLst/>
          </a:prstGeom>
        </p:spPr>
        <p:txBody>
          <a:bodyPr lIns="0" tIns="0" rIns="0" bIns="0" rtlCol="0" anchor="t">
            <a:spAutoFit/>
          </a:bodyPr>
          <a:lstStyle/>
          <a:p>
            <a:pPr marL="0" lvl="0" indent="0" algn="l">
              <a:lnSpc>
                <a:spcPts val="2340"/>
              </a:lnSpc>
            </a:pPr>
            <a:r>
              <a:rPr lang="en-US" sz="1800" b="1">
                <a:solidFill>
                  <a:srgbClr val="FFFFFF"/>
                </a:solidFill>
                <a:latin typeface="Quicksand Medium"/>
                <a:ea typeface="Quicksand Medium"/>
                <a:cs typeface="Quicksand Medium"/>
                <a:sym typeface="Quicksand Medium"/>
              </a:rPr>
              <a:t>T</a:t>
            </a:r>
            <a:r>
              <a:rPr lang="en-US" sz="1800" b="1" u="none" strike="noStrike">
                <a:solidFill>
                  <a:srgbClr val="FFFFFF"/>
                </a:solidFill>
                <a:latin typeface="Quicksand Medium"/>
                <a:ea typeface="Quicksand Medium"/>
                <a:cs typeface="Quicksand Medium"/>
                <a:sym typeface="Quicksand Medium"/>
              </a:rPr>
              <a:t>est không rõ ràng hoặc kiểm thử quá nhiều logic trong một test.</a:t>
            </a:r>
          </a:p>
          <a:p>
            <a:pPr marL="0" lvl="0" indent="0" algn="l">
              <a:lnSpc>
                <a:spcPts val="1950"/>
              </a:lnSpc>
            </a:pPr>
            <a:r>
              <a:rPr lang="en-US" sz="1500" b="1" u="none" strike="noStrike">
                <a:solidFill>
                  <a:srgbClr val="FFFFFF"/>
                </a:solidFill>
                <a:latin typeface="Quicksand Medium"/>
                <a:ea typeface="Quicksand Medium"/>
                <a:cs typeface="Quicksand Medium"/>
                <a:sym typeface="Quicksand Medium"/>
              </a:rPr>
              <a:t> → Mỗi test chỉ nên kiểm thử một chức năng cụ thể.</a:t>
            </a:r>
          </a:p>
        </p:txBody>
      </p:sp>
      <p:sp>
        <p:nvSpPr>
          <p:cNvPr id="17" name="TextBox 17"/>
          <p:cNvSpPr txBox="1"/>
          <p:nvPr/>
        </p:nvSpPr>
        <p:spPr>
          <a:xfrm>
            <a:off x="10926960" y="5899613"/>
            <a:ext cx="1427669" cy="993142"/>
          </a:xfrm>
          <a:prstGeom prst="rect">
            <a:avLst/>
          </a:prstGeom>
        </p:spPr>
        <p:txBody>
          <a:bodyPr lIns="0" tIns="0" rIns="0" bIns="0" rtlCol="0" anchor="t">
            <a:spAutoFit/>
          </a:bodyPr>
          <a:lstStyle/>
          <a:p>
            <a:pPr marL="0" lvl="0" indent="0" algn="l">
              <a:lnSpc>
                <a:spcPts val="7630"/>
              </a:lnSpc>
              <a:spcBef>
                <a:spcPct val="0"/>
              </a:spcBef>
            </a:pPr>
            <a:r>
              <a:rPr lang="en-US" sz="7000" b="1" u="none" strike="noStrike" spc="-294">
                <a:solidFill>
                  <a:srgbClr val="FFFFFF"/>
                </a:solidFill>
                <a:latin typeface="Be Vietnam Ultra-Bold"/>
                <a:ea typeface="Be Vietnam Ultra-Bold"/>
                <a:cs typeface="Be Vietnam Ultra-Bold"/>
                <a:sym typeface="Be Vietnam Ultra-Bold"/>
              </a:rPr>
              <a:t>03.</a:t>
            </a:r>
          </a:p>
        </p:txBody>
      </p:sp>
      <p:sp>
        <p:nvSpPr>
          <p:cNvPr id="18" name="TextBox 18"/>
          <p:cNvSpPr txBox="1"/>
          <p:nvPr/>
        </p:nvSpPr>
        <p:spPr>
          <a:xfrm>
            <a:off x="12733063" y="5808811"/>
            <a:ext cx="4022366" cy="1083945"/>
          </a:xfrm>
          <a:prstGeom prst="rect">
            <a:avLst/>
          </a:prstGeom>
        </p:spPr>
        <p:txBody>
          <a:bodyPr lIns="0" tIns="0" rIns="0" bIns="0" rtlCol="0" anchor="t">
            <a:spAutoFit/>
          </a:bodyPr>
          <a:lstStyle/>
          <a:p>
            <a:pPr marL="0" lvl="0" indent="0" algn="l">
              <a:lnSpc>
                <a:spcPts val="2340"/>
              </a:lnSpc>
            </a:pPr>
            <a:r>
              <a:rPr lang="en-US" sz="1800" b="1">
                <a:solidFill>
                  <a:srgbClr val="FFFFFF"/>
                </a:solidFill>
                <a:latin typeface="Quicksand Medium"/>
                <a:ea typeface="Quicksand Medium"/>
                <a:cs typeface="Quicksand Medium"/>
                <a:sym typeface="Quicksand Medium"/>
              </a:rPr>
              <a:t>T</a:t>
            </a:r>
            <a:r>
              <a:rPr lang="en-US" sz="1800" b="1" u="none" strike="noStrike">
                <a:solidFill>
                  <a:srgbClr val="FFFFFF"/>
                </a:solidFill>
                <a:latin typeface="Quicksand Medium"/>
                <a:ea typeface="Quicksand Medium"/>
                <a:cs typeface="Quicksand Medium"/>
                <a:sym typeface="Quicksand Medium"/>
              </a:rPr>
              <a:t>est quá chậm làm giảm hiệu suất phát triển.</a:t>
            </a:r>
          </a:p>
          <a:p>
            <a:pPr marL="0" lvl="0" indent="0" algn="l">
              <a:lnSpc>
                <a:spcPts val="1950"/>
              </a:lnSpc>
            </a:pPr>
            <a:r>
              <a:rPr lang="en-US" sz="1500" b="1" u="none" strike="noStrike">
                <a:solidFill>
                  <a:srgbClr val="FFFFFF"/>
                </a:solidFill>
                <a:latin typeface="Quicksand Medium"/>
                <a:ea typeface="Quicksand Medium"/>
                <a:cs typeface="Quicksand Medium"/>
                <a:sym typeface="Quicksand Medium"/>
              </a:rPr>
              <a:t> → Tối ưu cách chạy test, tránh truy vấn nặng.</a:t>
            </a:r>
          </a:p>
        </p:txBody>
      </p:sp>
      <p:grpSp>
        <p:nvGrpSpPr>
          <p:cNvPr id="19" name="Group 19"/>
          <p:cNvGrpSpPr/>
          <p:nvPr/>
        </p:nvGrpSpPr>
        <p:grpSpPr>
          <a:xfrm>
            <a:off x="10423089" y="7789818"/>
            <a:ext cx="6836211" cy="2095663"/>
            <a:chOff x="0" y="0"/>
            <a:chExt cx="2132037" cy="653583"/>
          </a:xfrm>
        </p:grpSpPr>
        <p:sp>
          <p:nvSpPr>
            <p:cNvPr id="20" name="Freeform 20"/>
            <p:cNvSpPr/>
            <p:nvPr/>
          </p:nvSpPr>
          <p:spPr>
            <a:xfrm>
              <a:off x="0" y="0"/>
              <a:ext cx="2132037" cy="653583"/>
            </a:xfrm>
            <a:custGeom>
              <a:avLst/>
              <a:gdLst/>
              <a:ahLst/>
              <a:cxnLst/>
              <a:rect l="l" t="t" r="r" b="b"/>
              <a:pathLst>
                <a:path w="2132037" h="653583">
                  <a:moveTo>
                    <a:pt x="16987" y="0"/>
                  </a:moveTo>
                  <a:lnTo>
                    <a:pt x="2115050" y="0"/>
                  </a:lnTo>
                  <a:cubicBezTo>
                    <a:pt x="2119555" y="0"/>
                    <a:pt x="2123876" y="1790"/>
                    <a:pt x="2127062" y="4975"/>
                  </a:cubicBezTo>
                  <a:cubicBezTo>
                    <a:pt x="2130247" y="8161"/>
                    <a:pt x="2132037" y="12482"/>
                    <a:pt x="2132037" y="16987"/>
                  </a:cubicBezTo>
                  <a:lnTo>
                    <a:pt x="2132037" y="636596"/>
                  </a:lnTo>
                  <a:cubicBezTo>
                    <a:pt x="2132037" y="645977"/>
                    <a:pt x="2124432" y="653583"/>
                    <a:pt x="2115050" y="653583"/>
                  </a:cubicBezTo>
                  <a:lnTo>
                    <a:pt x="16987" y="653583"/>
                  </a:lnTo>
                  <a:cubicBezTo>
                    <a:pt x="7605" y="653583"/>
                    <a:pt x="0" y="645977"/>
                    <a:pt x="0" y="636596"/>
                  </a:cubicBezTo>
                  <a:lnTo>
                    <a:pt x="0" y="16987"/>
                  </a:lnTo>
                  <a:cubicBezTo>
                    <a:pt x="0" y="7605"/>
                    <a:pt x="7605" y="0"/>
                    <a:pt x="16987" y="0"/>
                  </a:cubicBezTo>
                  <a:close/>
                </a:path>
              </a:pathLst>
            </a:custGeom>
            <a:solidFill>
              <a:srgbClr val="A39048"/>
            </a:solidFill>
            <a:ln w="9525" cap="sq">
              <a:solidFill>
                <a:srgbClr val="000000"/>
              </a:solidFill>
              <a:prstDash val="solid"/>
              <a:miter/>
            </a:ln>
          </p:spPr>
          <p:txBody>
            <a:bodyPr/>
            <a:lstStyle/>
            <a:p>
              <a:endParaRPr lang="en-US"/>
            </a:p>
          </p:txBody>
        </p:sp>
        <p:sp>
          <p:nvSpPr>
            <p:cNvPr id="21" name="TextBox 21"/>
            <p:cNvSpPr txBox="1"/>
            <p:nvPr/>
          </p:nvSpPr>
          <p:spPr>
            <a:xfrm>
              <a:off x="0" y="-38100"/>
              <a:ext cx="2132037" cy="691683"/>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10944755" y="8323218"/>
            <a:ext cx="1427669" cy="993142"/>
          </a:xfrm>
          <a:prstGeom prst="rect">
            <a:avLst/>
          </a:prstGeom>
        </p:spPr>
        <p:txBody>
          <a:bodyPr lIns="0" tIns="0" rIns="0" bIns="0" rtlCol="0" anchor="t">
            <a:spAutoFit/>
          </a:bodyPr>
          <a:lstStyle/>
          <a:p>
            <a:pPr marL="0" lvl="0" indent="0" algn="l">
              <a:lnSpc>
                <a:spcPts val="7630"/>
              </a:lnSpc>
              <a:spcBef>
                <a:spcPct val="0"/>
              </a:spcBef>
            </a:pPr>
            <a:r>
              <a:rPr lang="en-US" sz="7000" b="1" u="none" strike="noStrike" spc="-294">
                <a:solidFill>
                  <a:srgbClr val="FFFFFF"/>
                </a:solidFill>
                <a:latin typeface="Be Vietnam Ultra-Bold"/>
                <a:ea typeface="Be Vietnam Ultra-Bold"/>
                <a:cs typeface="Be Vietnam Ultra-Bold"/>
                <a:sym typeface="Be Vietnam Ultra-Bold"/>
              </a:rPr>
              <a:t>04.</a:t>
            </a:r>
          </a:p>
        </p:txBody>
      </p:sp>
      <p:sp>
        <p:nvSpPr>
          <p:cNvPr id="23" name="TextBox 23"/>
          <p:cNvSpPr txBox="1"/>
          <p:nvPr/>
        </p:nvSpPr>
        <p:spPr>
          <a:xfrm>
            <a:off x="12733063" y="8557614"/>
            <a:ext cx="4022366" cy="541020"/>
          </a:xfrm>
          <a:prstGeom prst="rect">
            <a:avLst/>
          </a:prstGeom>
        </p:spPr>
        <p:txBody>
          <a:bodyPr lIns="0" tIns="0" rIns="0" bIns="0" rtlCol="0" anchor="t">
            <a:spAutoFit/>
          </a:bodyPr>
          <a:lstStyle/>
          <a:p>
            <a:pPr marL="0" lvl="0" indent="0" algn="l">
              <a:lnSpc>
                <a:spcPts val="2340"/>
              </a:lnSpc>
            </a:pPr>
            <a:r>
              <a:rPr lang="en-US" sz="1800" b="1" u="none" strike="noStrike">
                <a:solidFill>
                  <a:srgbClr val="FFFFFF"/>
                </a:solidFill>
                <a:latin typeface="Quicksand Medium"/>
                <a:ea typeface="Quicksand Medium"/>
                <a:cs typeface="Quicksand Medium"/>
                <a:sym typeface="Quicksand Medium"/>
              </a:rPr>
              <a:t> Không chạy test thường xuyên.</a:t>
            </a:r>
          </a:p>
          <a:p>
            <a:pPr marL="0" lvl="0" indent="0" algn="l">
              <a:lnSpc>
                <a:spcPts val="1950"/>
              </a:lnSpc>
            </a:pPr>
            <a:r>
              <a:rPr lang="en-US" sz="1500" b="1" u="none" strike="noStrike">
                <a:solidFill>
                  <a:srgbClr val="FFFFFF"/>
                </a:solidFill>
                <a:latin typeface="Quicksand Medium"/>
                <a:ea typeface="Quicksand Medium"/>
                <a:cs typeface="Quicksand Medium"/>
                <a:sym typeface="Quicksand Medium"/>
              </a:rPr>
              <a:t> → Tích hợp test vào CI/CD pipeline.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txBody>
            <a:bodyPr/>
            <a:lstStyle/>
            <a:p>
              <a:endParaRPr lang="en-US"/>
            </a:p>
          </p:txBody>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396091"/>
            <a:ext cx="8797353" cy="914781"/>
          </a:xfrm>
          <a:prstGeom prst="rect">
            <a:avLst/>
          </a:prstGeom>
        </p:spPr>
        <p:txBody>
          <a:bodyPr lIns="0" tIns="0" rIns="0" bIns="0" rtlCol="0" anchor="t">
            <a:spAutoFit/>
          </a:bodyPr>
          <a:lstStyle/>
          <a:p>
            <a:pPr marL="0" lvl="0" indent="0" algn="l">
              <a:lnSpc>
                <a:spcPts val="7182"/>
              </a:lnSpc>
            </a:pPr>
            <a:r>
              <a:rPr lang="en-US" sz="6300" b="1" spc="-264">
                <a:solidFill>
                  <a:srgbClr val="FFFFFF"/>
                </a:solidFill>
                <a:latin typeface="Be Vietnam Ultra-Bold"/>
                <a:ea typeface="Be Vietnam Ultra-Bold"/>
                <a:cs typeface="Be Vietnam Ultra-Bold"/>
                <a:sym typeface="Be Vietnam Ultra-Bold"/>
              </a:rPr>
              <a:t>KẾT LUẬN</a:t>
            </a:r>
          </a:p>
        </p:txBody>
      </p:sp>
      <p:sp>
        <p:nvSpPr>
          <p:cNvPr id="7" name="TextBox 7"/>
          <p:cNvSpPr txBox="1"/>
          <p:nvPr/>
        </p:nvSpPr>
        <p:spPr>
          <a:xfrm>
            <a:off x="1028700" y="1565832"/>
            <a:ext cx="8460580" cy="8619744"/>
          </a:xfrm>
          <a:prstGeom prst="rect">
            <a:avLst/>
          </a:prstGeom>
        </p:spPr>
        <p:txBody>
          <a:bodyPr lIns="0" tIns="0" rIns="0" bIns="0" rtlCol="0" anchor="t">
            <a:spAutoFit/>
          </a:bodyPr>
          <a:lstStyle/>
          <a:p>
            <a:pPr algn="l">
              <a:lnSpc>
                <a:spcPts val="3725"/>
              </a:lnSpc>
            </a:pPr>
            <a:r>
              <a:rPr lang="en-US" sz="2299" b="1">
                <a:solidFill>
                  <a:srgbClr val="FFDE59"/>
                </a:solidFill>
                <a:latin typeface="Quicksand Medium"/>
                <a:ea typeface="Quicksand Medium"/>
                <a:cs typeface="Quicksand Medium"/>
                <a:sym typeface="Quicksand Medium"/>
              </a:rPr>
              <a:t>📌 Tóm tắt nội dung chính</a:t>
            </a:r>
          </a:p>
          <a:p>
            <a:pPr marL="453388" lvl="1" indent="-226694" algn="l">
              <a:lnSpc>
                <a:spcPts val="3401"/>
              </a:lnSpc>
              <a:buFont typeface="Arial"/>
              <a:buChar char="•"/>
            </a:pPr>
            <a:r>
              <a:rPr lang="en-US" sz="2099" b="1">
                <a:solidFill>
                  <a:srgbClr val="FFFFFF"/>
                </a:solidFill>
                <a:latin typeface="Quicksand Medium"/>
                <a:ea typeface="Quicksand Medium"/>
                <a:cs typeface="Quicksand Medium"/>
                <a:sym typeface="Quicksand Medium"/>
              </a:rPr>
              <a:t> Unit Testing</a:t>
            </a:r>
            <a:r>
              <a:rPr lang="en-US" sz="2099">
                <a:solidFill>
                  <a:srgbClr val="FFFFFF"/>
                </a:solidFill>
                <a:latin typeface="Quicksand"/>
                <a:ea typeface="Quicksand"/>
                <a:cs typeface="Quicksand"/>
                <a:sym typeface="Quicksand"/>
              </a:rPr>
              <a:t> là phương pháp kiểm thử từng đơn vị nhỏ của chương trình, giúp đảm bảo code hoạt động chính xác ngay từ đầu.</a:t>
            </a:r>
          </a:p>
          <a:p>
            <a:pPr marL="453388" lvl="1" indent="-226694" algn="l">
              <a:lnSpc>
                <a:spcPts val="3401"/>
              </a:lnSpc>
              <a:buFont typeface="Arial"/>
              <a:buChar char="•"/>
            </a:pPr>
            <a:r>
              <a:rPr lang="en-US" sz="2099">
                <a:solidFill>
                  <a:srgbClr val="FFFFFF"/>
                </a:solidFill>
                <a:latin typeface="Quicksand"/>
                <a:ea typeface="Quicksand"/>
                <a:cs typeface="Quicksand"/>
                <a:sym typeface="Quicksand"/>
              </a:rPr>
              <a:t>Giúp phát hiện lỗi sớm, giảm chi phí sửa lỗi và nâng cao chất lượng phần mềm.</a:t>
            </a:r>
          </a:p>
          <a:p>
            <a:pPr marL="453388" lvl="1" indent="-226694" algn="l">
              <a:lnSpc>
                <a:spcPts val="3401"/>
              </a:lnSpc>
              <a:buFont typeface="Arial"/>
              <a:buChar char="•"/>
            </a:pPr>
            <a:r>
              <a:rPr lang="en-US" sz="2099">
                <a:solidFill>
                  <a:srgbClr val="FFFFFF"/>
                </a:solidFill>
                <a:latin typeface="Quicksand"/>
                <a:ea typeface="Quicksand"/>
                <a:cs typeface="Quicksand"/>
                <a:sym typeface="Quicksand"/>
              </a:rPr>
              <a:t>Có nhiều công cụ hỗ trợ mạnh mẽ như</a:t>
            </a:r>
            <a:r>
              <a:rPr lang="en-US" sz="2099" b="1">
                <a:solidFill>
                  <a:srgbClr val="FFFFFF"/>
                </a:solidFill>
                <a:latin typeface="Quicksand Medium"/>
                <a:ea typeface="Quicksand Medium"/>
                <a:cs typeface="Quicksand Medium"/>
                <a:sym typeface="Quicksand Medium"/>
              </a:rPr>
              <a:t> JUnit (Java/Kotlin), Jest (JavaScript), PyTest (Python), NUnit (C#), PHPUnit (PHP)...</a:t>
            </a:r>
          </a:p>
          <a:p>
            <a:pPr marL="453388" lvl="1" indent="-226694" algn="l">
              <a:lnSpc>
                <a:spcPts val="3401"/>
              </a:lnSpc>
              <a:buFont typeface="Arial"/>
              <a:buChar char="•"/>
            </a:pPr>
            <a:r>
              <a:rPr lang="en-US" sz="2099">
                <a:solidFill>
                  <a:srgbClr val="FFFFFF"/>
                </a:solidFill>
                <a:latin typeface="Quicksand"/>
                <a:ea typeface="Quicksand"/>
                <a:cs typeface="Quicksand"/>
                <a:sym typeface="Quicksand"/>
              </a:rPr>
              <a:t>Viết</a:t>
            </a:r>
            <a:r>
              <a:rPr lang="en-US" sz="2099" b="1">
                <a:solidFill>
                  <a:srgbClr val="FFFFFF"/>
                </a:solidFill>
                <a:latin typeface="Quicksand Medium"/>
                <a:ea typeface="Quicksand Medium"/>
                <a:cs typeface="Quicksand Medium"/>
                <a:sym typeface="Quicksand Medium"/>
              </a:rPr>
              <a:t> Unit Test </a:t>
            </a:r>
            <a:r>
              <a:rPr lang="en-US" sz="2099">
                <a:solidFill>
                  <a:srgbClr val="FFFFFF"/>
                </a:solidFill>
                <a:latin typeface="Quicksand"/>
                <a:ea typeface="Quicksand"/>
                <a:cs typeface="Quicksand"/>
                <a:sym typeface="Quicksand"/>
              </a:rPr>
              <a:t>hiệu quả cần tuân theo các nguyên tắc quan trọng:</a:t>
            </a:r>
          </a:p>
          <a:p>
            <a:pPr marL="906777" lvl="2" indent="-302259" algn="l">
              <a:lnSpc>
                <a:spcPts val="3401"/>
              </a:lnSpc>
              <a:buFont typeface="Arial"/>
              <a:buChar char="⚬"/>
            </a:pPr>
            <a:r>
              <a:rPr lang="en-US" sz="2099" b="1">
                <a:solidFill>
                  <a:srgbClr val="FFFFFF"/>
                </a:solidFill>
                <a:latin typeface="Quicksand Medium"/>
                <a:ea typeface="Quicksand Medium"/>
                <a:cs typeface="Quicksand Medium"/>
                <a:sym typeface="Quicksand Medium"/>
              </a:rPr>
              <a:t>FIRST – </a:t>
            </a:r>
            <a:r>
              <a:rPr lang="en-US" sz="2099">
                <a:solidFill>
                  <a:srgbClr val="FFFFFF"/>
                </a:solidFill>
                <a:latin typeface="Quicksand"/>
                <a:ea typeface="Quicksand"/>
                <a:cs typeface="Quicksand"/>
                <a:sym typeface="Quicksand"/>
              </a:rPr>
              <a:t>Chạy nhanh, độc lập, có thể lặp lại, tự kiểm tra, viết đúng thời điểm.</a:t>
            </a:r>
          </a:p>
          <a:p>
            <a:pPr marL="906777" lvl="2" indent="-302259" algn="l">
              <a:lnSpc>
                <a:spcPts val="3401"/>
              </a:lnSpc>
              <a:buFont typeface="Arial"/>
              <a:buChar char="⚬"/>
            </a:pPr>
            <a:r>
              <a:rPr lang="en-US" sz="2099" b="1">
                <a:solidFill>
                  <a:srgbClr val="FFFFFF"/>
                </a:solidFill>
                <a:latin typeface="Quicksand Medium"/>
                <a:ea typeface="Quicksand Medium"/>
                <a:cs typeface="Quicksand Medium"/>
                <a:sym typeface="Quicksand Medium"/>
              </a:rPr>
              <a:t>AAA (Arrange - Act - Assert) – </a:t>
            </a:r>
            <a:r>
              <a:rPr lang="en-US" sz="2099">
                <a:solidFill>
                  <a:srgbClr val="FFFFFF"/>
                </a:solidFill>
                <a:latin typeface="Quicksand"/>
                <a:ea typeface="Quicksand"/>
                <a:cs typeface="Quicksand"/>
                <a:sym typeface="Quicksand"/>
              </a:rPr>
              <a:t>Tổ chức test rõ ràng, dễ hiểu và bảo trì.</a:t>
            </a:r>
          </a:p>
          <a:p>
            <a:pPr algn="l">
              <a:lnSpc>
                <a:spcPts val="3401"/>
              </a:lnSpc>
            </a:pPr>
            <a:endParaRPr lang="en-US" sz="2099">
              <a:solidFill>
                <a:srgbClr val="FFFFFF"/>
              </a:solidFill>
              <a:latin typeface="Quicksand"/>
              <a:ea typeface="Quicksand"/>
              <a:cs typeface="Quicksand"/>
              <a:sym typeface="Quicksand"/>
            </a:endParaRPr>
          </a:p>
          <a:p>
            <a:pPr algn="l">
              <a:lnSpc>
                <a:spcPts val="3725"/>
              </a:lnSpc>
            </a:pPr>
            <a:r>
              <a:rPr lang="en-US" sz="2299" b="1">
                <a:solidFill>
                  <a:srgbClr val="FFFFFF"/>
                </a:solidFill>
                <a:latin typeface="Quicksand Medium"/>
                <a:ea typeface="Quicksand Medium"/>
                <a:cs typeface="Quicksand Medium"/>
                <a:sym typeface="Quicksand Medium"/>
              </a:rPr>
              <a:t>💡 </a:t>
            </a:r>
            <a:r>
              <a:rPr lang="en-US" sz="2299" b="1">
                <a:solidFill>
                  <a:srgbClr val="FFDE59"/>
                </a:solidFill>
                <a:latin typeface="Quicksand Medium"/>
                <a:ea typeface="Quicksand Medium"/>
                <a:cs typeface="Quicksand Medium"/>
                <a:sym typeface="Quicksand Medium"/>
              </a:rPr>
              <a:t>Tóm lại:</a:t>
            </a:r>
          </a:p>
          <a:p>
            <a:pPr algn="l">
              <a:lnSpc>
                <a:spcPts val="3401"/>
              </a:lnSpc>
            </a:pPr>
            <a:r>
              <a:rPr lang="en-US" sz="2099" b="1">
                <a:solidFill>
                  <a:srgbClr val="FFFFFF"/>
                </a:solidFill>
                <a:latin typeface="Quicksand Medium"/>
                <a:ea typeface="Quicksand Medium"/>
                <a:cs typeface="Quicksand Medium"/>
                <a:sym typeface="Quicksand Medium"/>
              </a:rPr>
              <a:t> Một bộ Unit Test tốt giúp tăng độ tin cậy của phần mềm, cải thiện quá trình phát triển, đồng thời giảm rủi ro khi chỉnh sửa code sau này.</a:t>
            </a:r>
          </a:p>
          <a:p>
            <a:pPr algn="l">
              <a:lnSpc>
                <a:spcPts val="3239"/>
              </a:lnSpc>
            </a:pPr>
            <a:endParaRPr lang="en-US" sz="2099" b="1">
              <a:solidFill>
                <a:srgbClr val="FFFFFF"/>
              </a:solidFill>
              <a:latin typeface="Quicksand Medium"/>
              <a:ea typeface="Quicksand Medium"/>
              <a:cs typeface="Quicksand Medium"/>
              <a:sym typeface="Quicksand Medium"/>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1043</Words>
  <Application>Microsoft Office PowerPoint</Application>
  <PresentationFormat>Custom</PresentationFormat>
  <Paragraphs>86</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Be Vietnam</vt:lpstr>
      <vt:lpstr>Montserrat</vt:lpstr>
      <vt:lpstr>Quicksand Medium</vt:lpstr>
      <vt:lpstr>Be Vietnam Ultra-Bold</vt:lpstr>
      <vt:lpstr>Arimo Bold</vt:lpstr>
      <vt:lpstr>Montserrat Medium</vt:lpstr>
      <vt:lpstr>Arial</vt:lpstr>
      <vt:lpstr>Calibri</vt:lpstr>
      <vt:lpstr>Quicksand Bold</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 Era of Businesses</dc:title>
  <cp:lastModifiedBy>DƯƠNG HỮU TƯỜNG</cp:lastModifiedBy>
  <cp:revision>2</cp:revision>
  <dcterms:created xsi:type="dcterms:W3CDTF">2006-08-16T00:00:00Z</dcterms:created>
  <dcterms:modified xsi:type="dcterms:W3CDTF">2025-03-31T17:25:10Z</dcterms:modified>
  <dc:identifier>DAGjT12Ek5Y</dc:identifier>
</cp:coreProperties>
</file>